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E625EF1-B22E-421E-B25F-9F2CC08FDE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92BCEB3-DD6D-46B2-856A-AC968AE18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college.ru/xbooks/xbook103/book/index/predmetnyi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college.ru/xbooks/xbook103/book/index/predmetnyi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college.ru/xbooks/xbook103/book/index/predmetnyi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Особенности </a:t>
            </a:r>
            <a:r>
              <a:rPr lang="ru-RU" dirty="0" smtClean="0"/>
              <a:t>стратегического управления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Стратегический менеджмент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5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79912" y="-1956"/>
            <a:ext cx="5120640" cy="147637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07904" y="2060848"/>
            <a:ext cx="5129543" cy="2667001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/>
              <a:t>Многие вещи нам непонятны  не потому, что наши понятия слабые; но потому, что сии вещи не входят в круг наших понятий </a:t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b="1" i="1" dirty="0" err="1" smtClean="0"/>
              <a:t>Козьма</a:t>
            </a:r>
            <a:r>
              <a:rPr lang="ru-RU" sz="2400" b="1" i="1" dirty="0" smtClean="0"/>
              <a:t> </a:t>
            </a:r>
            <a:r>
              <a:rPr lang="ru-RU" sz="2400" b="1" i="1" dirty="0"/>
              <a:t>Прутков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65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591550" cy="106680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Глоссарий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Понятие </a:t>
            </a:r>
            <a:r>
              <a:rPr lang="ru-RU" sz="1800" b="1" dirty="0"/>
              <a:t>«стратегия»</a:t>
            </a:r>
            <a:r>
              <a:rPr lang="ru-RU" sz="1800" dirty="0">
                <a:hlinkClick r:id="rId2"/>
              </a:rPr>
              <a:t> </a:t>
            </a:r>
            <a:r>
              <a:rPr lang="ru-RU" sz="1800" dirty="0"/>
              <a:t>(от греческого </a:t>
            </a:r>
            <a:r>
              <a:rPr lang="ru-RU" sz="1800" b="1" dirty="0" err="1"/>
              <a:t>strategos</a:t>
            </a:r>
            <a:r>
              <a:rPr lang="ru-RU" sz="1800" dirty="0"/>
              <a:t> — «вести войска») имеет древнее происхождение, и первоначально использовалось исключительно в </a:t>
            </a:r>
            <a:r>
              <a:rPr lang="ru-RU" sz="1800" dirty="0" smtClean="0"/>
              <a:t>военной сфере</a:t>
            </a:r>
          </a:p>
          <a:p>
            <a:r>
              <a:rPr lang="ru-RU" sz="1800" dirty="0"/>
              <a:t>Понятие </a:t>
            </a:r>
            <a:r>
              <a:rPr lang="ru-RU" sz="1800" b="1" dirty="0"/>
              <a:t>«менеджмент</a:t>
            </a:r>
            <a:r>
              <a:rPr lang="ru-RU" sz="1800" dirty="0" smtClean="0"/>
              <a:t>»( от английского </a:t>
            </a:r>
            <a:r>
              <a:rPr lang="en-US" sz="1800" b="1" dirty="0" smtClean="0"/>
              <a:t>to manage</a:t>
            </a:r>
            <a:r>
              <a:rPr lang="ru-RU" sz="1800" b="1" dirty="0" smtClean="0"/>
              <a:t> -</a:t>
            </a:r>
            <a:r>
              <a:rPr lang="en-US" sz="1800" b="1" dirty="0" smtClean="0"/>
              <a:t> </a:t>
            </a:r>
            <a:r>
              <a:rPr lang="en-US" sz="1800" b="1" dirty="0" smtClean="0">
                <a:hlinkClick r:id="rId2"/>
              </a:rPr>
              <a:t>–</a:t>
            </a:r>
            <a:r>
              <a:rPr lang="en-US" sz="1800" b="1" dirty="0" smtClean="0"/>
              <a:t> </a:t>
            </a:r>
            <a:r>
              <a:rPr lang="ru-RU" sz="1800" b="1" dirty="0" smtClean="0"/>
              <a:t>«</a:t>
            </a:r>
            <a:r>
              <a:rPr lang="ru-RU" sz="1800" dirty="0" smtClean="0"/>
              <a:t>управлять»)</a:t>
            </a:r>
            <a:r>
              <a:rPr lang="ru-RU" sz="1800" b="1" dirty="0" smtClean="0">
                <a:hlinkClick r:id="rId2"/>
              </a:rPr>
              <a:t> </a:t>
            </a:r>
            <a:r>
              <a:rPr lang="ru-RU" sz="1800" dirty="0"/>
              <a:t>в самом общем смысле означает профессионализм и искусство в деле эффективного управления организацией. </a:t>
            </a:r>
            <a:endParaRPr lang="ru-RU" sz="1800" dirty="0" smtClean="0"/>
          </a:p>
          <a:p>
            <a:r>
              <a:rPr lang="ru-RU" sz="1800" b="1" dirty="0"/>
              <a:t>С</a:t>
            </a:r>
            <a:r>
              <a:rPr lang="ru-RU" sz="1800" b="1" dirty="0" smtClean="0"/>
              <a:t>тратегия </a:t>
            </a:r>
            <a:r>
              <a:rPr lang="ru-RU" sz="1800" b="1" dirty="0"/>
              <a:t>организации</a:t>
            </a:r>
            <a:r>
              <a:rPr lang="ru-RU" sz="1800" dirty="0">
                <a:hlinkClick r:id="rId2"/>
              </a:rPr>
              <a:t> </a:t>
            </a:r>
            <a:r>
              <a:rPr lang="ru-RU" sz="1800" dirty="0"/>
              <a:t> — это комплексный план управления, содержащий комбинацию методов организации бизнеса и ведения конкуренции, направленный на достижение организационных целей. </a:t>
            </a:r>
            <a:endParaRPr lang="ru-RU" sz="1800" dirty="0" smtClean="0"/>
          </a:p>
          <a:p>
            <a:r>
              <a:rPr lang="ru-RU" sz="1800" dirty="0"/>
              <a:t>П</a:t>
            </a:r>
            <a:r>
              <a:rPr lang="ru-RU" sz="1800" dirty="0" smtClean="0"/>
              <a:t>роцесс </a:t>
            </a:r>
            <a:r>
              <a:rPr lang="ru-RU" sz="1800" dirty="0"/>
              <a:t>управления разработкой и реализацией стратегии называется </a:t>
            </a:r>
            <a:r>
              <a:rPr lang="ru-RU" sz="1800" b="1" dirty="0"/>
              <a:t>стратегическим </a:t>
            </a:r>
            <a:r>
              <a:rPr lang="ru-RU" sz="1800" b="1" dirty="0" smtClean="0"/>
              <a:t>менеджментом.</a:t>
            </a:r>
          </a:p>
          <a:p>
            <a:r>
              <a:rPr lang="ru-RU" sz="1800" b="1" dirty="0"/>
              <a:t>С</a:t>
            </a:r>
            <a:r>
              <a:rPr lang="ru-RU" sz="1800" b="1" dirty="0" smtClean="0"/>
              <a:t>тратегический </a:t>
            </a:r>
            <a:r>
              <a:rPr lang="ru-RU" sz="1800" b="1" dirty="0"/>
              <a:t>менеджмент</a:t>
            </a:r>
            <a:r>
              <a:rPr lang="ru-RU" sz="1800" dirty="0"/>
              <a:t> можно охарактеризовать как процесс формирования руководством организации стратегического видения, постановки целей, выработки и реализации стратегии, а также своевременной корректировки видения целей, стратегии и ее реализации. 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391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Пять </a:t>
            </a:r>
            <a:r>
              <a:rPr lang="ru-RU" b="1" dirty="0"/>
              <a:t>аспектов понятия «стратегия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Стратегия </a:t>
            </a:r>
            <a:r>
              <a:rPr lang="ru-RU" b="1" dirty="0"/>
              <a:t>как план</a:t>
            </a:r>
            <a:r>
              <a:rPr lang="ru-RU" dirty="0"/>
              <a:t> (например, это может быть долгосрочный план, когда ежегодно определяется курс на следующие несколько лет и производится его уточнение с учетом новых факторов и тенденций).</a:t>
            </a:r>
          </a:p>
          <a:p>
            <a:pPr lvl="0"/>
            <a:r>
              <a:rPr lang="ru-RU" b="1" dirty="0"/>
              <a:t>Стратегия как позиция</a:t>
            </a:r>
            <a:r>
              <a:rPr lang="ru-RU" dirty="0"/>
              <a:t> (определение положения организации относительно ее конкурентов).</a:t>
            </a:r>
          </a:p>
          <a:p>
            <a:pPr lvl="0"/>
            <a:r>
              <a:rPr lang="ru-RU" b="1" dirty="0"/>
              <a:t>Стратегия как ловкий прием</a:t>
            </a:r>
            <a:r>
              <a:rPr lang="ru-RU" dirty="0"/>
              <a:t> («мы делаем так, и не намерены делать иначе»).</a:t>
            </a:r>
          </a:p>
          <a:p>
            <a:pPr lvl="0"/>
            <a:r>
              <a:rPr lang="ru-RU" b="1" dirty="0"/>
              <a:t>Стратегия как перспектива</a:t>
            </a:r>
            <a:r>
              <a:rPr lang="ru-RU" dirty="0"/>
              <a:t> (принцип пути, который выбирает компания).</a:t>
            </a:r>
          </a:p>
          <a:p>
            <a:pPr lvl="0"/>
            <a:r>
              <a:rPr lang="ru-RU" b="1" dirty="0"/>
              <a:t>Стратегия как паттерн</a:t>
            </a:r>
            <a:r>
              <a:rPr lang="ru-RU" dirty="0"/>
              <a:t> (шаблон, которым компания оперирует в зависимости от складывающейся ситуации).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49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О</a:t>
            </a:r>
            <a:r>
              <a:rPr lang="ru-RU" sz="2400" b="1" dirty="0" smtClean="0"/>
              <a:t>сновные преимущества</a:t>
            </a:r>
            <a:r>
              <a:rPr lang="ru-RU" sz="2400" dirty="0" smtClean="0"/>
              <a:t> </a:t>
            </a:r>
            <a:r>
              <a:rPr lang="ru-RU" sz="2400" b="1" dirty="0" smtClean="0"/>
              <a:t>применения на практике стратегического менеджмента: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направленность </a:t>
            </a:r>
            <a:r>
              <a:rPr lang="ru-RU" dirty="0"/>
              <a:t>всей организации на ключевой аспект стратегии;</a:t>
            </a:r>
          </a:p>
          <a:p>
            <a:pPr lvl="0"/>
            <a:r>
              <a:rPr lang="ru-RU" dirty="0"/>
              <a:t>ориентация менеджеров на необходимость более четко реагировать на появляющиеся перемены, новые возможности и потенциальные угрозы;</a:t>
            </a:r>
          </a:p>
          <a:p>
            <a:pPr lvl="0"/>
            <a:r>
              <a:rPr lang="ru-RU" dirty="0"/>
              <a:t>наличие четких критериев оценки менеджерами всевозможных альтернатив вложения средств в те или иные проекты и развитие персонала (имеется в виду поиск стратегически обоснованных приоритетов распределения ограниченных ресурсов);</a:t>
            </a:r>
          </a:p>
          <a:p>
            <a:pPr lvl="0"/>
            <a:r>
              <a:rPr lang="ru-RU" dirty="0"/>
              <a:t>возможность добиться системного принятия решений на всех уровнях управления организацией.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02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700" b="1" dirty="0"/>
              <a:t>Стратегический менеджмент</a:t>
            </a:r>
            <a:r>
              <a:rPr lang="ru-RU" sz="2700" dirty="0"/>
              <a:t> реализуется посредством решения </a:t>
            </a:r>
            <a:r>
              <a:rPr lang="ru-RU" sz="2700" b="1" dirty="0"/>
              <a:t>пяти взаимосвязанных задач</a:t>
            </a:r>
            <a:r>
              <a:rPr lang="ru-RU" sz="27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формирование стратегического видения;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формулировка целей;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разработка стратегии;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реализация стратегии;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оценка эффективности реализации стратегии и внесение корректив.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7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Эффективность  подходов при стратегическом менеджменте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b="1" dirty="0"/>
              <a:t>анализ окружения</a:t>
            </a:r>
            <a:r>
              <a:rPr lang="ru-RU" dirty="0"/>
              <a:t>, акцентирующий внимание на параметрах организационного окружения;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b="1" dirty="0"/>
              <a:t>цели и средства</a:t>
            </a:r>
            <a:r>
              <a:rPr lang="ru-RU" dirty="0"/>
              <a:t>, основывающиеся на определении долгосрочных целей организации и путей их достижения;</a:t>
            </a:r>
          </a:p>
          <a:p>
            <a:pPr>
              <a:lnSpc>
                <a:spcPct val="150000"/>
              </a:lnSpc>
            </a:pPr>
            <a:r>
              <a:rPr lang="ru-RU" b="1" dirty="0" err="1" smtClean="0"/>
              <a:t>деятельностный</a:t>
            </a:r>
            <a:r>
              <a:rPr lang="ru-RU" b="1" dirty="0" smtClean="0"/>
              <a:t> </a:t>
            </a:r>
            <a:r>
              <a:rPr lang="ru-RU" b="1" dirty="0"/>
              <a:t>подход</a:t>
            </a:r>
            <a:r>
              <a:rPr lang="ru-RU" dirty="0"/>
              <a:t>, ставящий во главу угла деятельность по реализации стратегии.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3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/>
              <a:t>П</a:t>
            </a:r>
            <a:r>
              <a:rPr lang="ru-RU" sz="2400" b="1" dirty="0" smtClean="0"/>
              <a:t>оследовательность </a:t>
            </a:r>
            <a:r>
              <a:rPr lang="ru-RU" sz="2400" b="1" dirty="0"/>
              <a:t>действий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стратегического менеджмента</a:t>
            </a:r>
            <a:r>
              <a:rPr lang="ru-RU" sz="2400" dirty="0" smtClean="0"/>
              <a:t>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400" dirty="0"/>
              <a:t>анализ текущего положения организации в конкурентной среде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smtClean="0"/>
              <a:t>выбор</a:t>
            </a:r>
            <a:r>
              <a:rPr lang="ru-RU" sz="2400" dirty="0"/>
              <a:t>, который предполагает разработку и оценку альтернатив стратегического направления деятельности </a:t>
            </a:r>
            <a:r>
              <a:rPr lang="ru-RU" sz="2400" dirty="0" smtClean="0"/>
              <a:t>организации;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b="1" dirty="0"/>
              <a:t>имплементация</a:t>
            </a:r>
            <a:r>
              <a:rPr lang="ru-RU" sz="2400" dirty="0">
                <a:hlinkClick r:id="rId2"/>
              </a:rPr>
              <a:t> </a:t>
            </a:r>
            <a:r>
              <a:rPr lang="ru-RU" sz="2400" dirty="0"/>
              <a:t> — процесс реализации, осуществления выбранной стратегии.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6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Сравнение между </a:t>
            </a:r>
            <a:r>
              <a:rPr lang="ru-RU" sz="2400" b="1" dirty="0"/>
              <a:t>стратегическим</a:t>
            </a:r>
            <a:r>
              <a:rPr lang="ru-RU" sz="2400" dirty="0"/>
              <a:t> и </a:t>
            </a:r>
            <a:r>
              <a:rPr lang="ru-RU" sz="2400" b="1" dirty="0"/>
              <a:t>оперативным менеджментом</a:t>
            </a:r>
            <a:r>
              <a:rPr lang="ru-RU" sz="2400" dirty="0">
                <a:hlinkClick r:id="rId2"/>
              </a:rPr>
              <a:t> </a:t>
            </a:r>
            <a:r>
              <a:rPr lang="ru-RU" sz="2400" dirty="0"/>
              <a:t>может осуществляться по следующим параметрам: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организационный </a:t>
            </a:r>
            <a:r>
              <a:rPr lang="ru-RU" dirty="0"/>
              <a:t>уровень разработки и принятия решений;</a:t>
            </a:r>
          </a:p>
          <a:p>
            <a:pPr lvl="0"/>
            <a:r>
              <a:rPr lang="ru-RU" dirty="0"/>
              <a:t>непрерывность процесса планирования и осуществления;</a:t>
            </a:r>
          </a:p>
          <a:p>
            <a:pPr lvl="0"/>
            <a:r>
              <a:rPr lang="ru-RU" dirty="0"/>
              <a:t>преобладание «жестких»</a:t>
            </a:r>
            <a:r>
              <a:rPr lang="ru-RU" dirty="0">
                <a:hlinkClick r:id="rId2"/>
              </a:rPr>
              <a:t> </a:t>
            </a:r>
            <a:r>
              <a:rPr lang="ru-RU" dirty="0"/>
              <a:t>или «мягких»</a:t>
            </a:r>
            <a:r>
              <a:rPr lang="ru-RU" dirty="0">
                <a:hlinkClick r:id="rId2"/>
              </a:rPr>
              <a:t> </a:t>
            </a:r>
            <a:r>
              <a:rPr lang="ru-RU" dirty="0"/>
              <a:t>проблем и решений;</a:t>
            </a:r>
          </a:p>
          <a:p>
            <a:pPr lvl="0"/>
            <a:r>
              <a:rPr lang="ru-RU" dirty="0"/>
              <a:t>количество рассматриваемых альтернатив решения;</a:t>
            </a:r>
          </a:p>
          <a:p>
            <a:pPr lvl="0"/>
            <a:r>
              <a:rPr lang="ru-RU" dirty="0"/>
              <a:t>объем и тип необходимой управленческой информации;</a:t>
            </a:r>
          </a:p>
          <a:p>
            <a:pPr lvl="0"/>
            <a:r>
              <a:rPr lang="ru-RU" dirty="0"/>
              <a:t>временные интервалы планирования, осуществления и контроля управленческих действий;</a:t>
            </a:r>
          </a:p>
          <a:p>
            <a:pPr lvl="0"/>
            <a:r>
              <a:rPr lang="ru-RU" dirty="0"/>
              <a:t>приоритетность решений;</a:t>
            </a:r>
          </a:p>
          <a:p>
            <a:pPr lvl="0"/>
            <a:r>
              <a:rPr lang="ru-RU" dirty="0" err="1"/>
              <a:t>детализированность</a:t>
            </a:r>
            <a:r>
              <a:rPr lang="ru-RU" dirty="0"/>
              <a:t> разработок;</a:t>
            </a:r>
          </a:p>
          <a:p>
            <a:pPr lvl="0"/>
            <a:r>
              <a:rPr lang="ru-RU" dirty="0"/>
              <a:t>используемые человеческие ресурсы управления;</a:t>
            </a:r>
          </a:p>
          <a:p>
            <a:pPr lvl="0"/>
            <a:r>
              <a:rPr lang="ru-RU" dirty="0"/>
              <a:t>точность контроля и оценки;</a:t>
            </a:r>
          </a:p>
          <a:p>
            <a:pPr lvl="0"/>
            <a:r>
              <a:rPr lang="ru-RU" dirty="0"/>
              <a:t>превалирующие интересы участников процесса принятия решений;</a:t>
            </a:r>
          </a:p>
          <a:p>
            <a:pPr lvl="0"/>
            <a:r>
              <a:rPr lang="ru-RU" dirty="0"/>
              <a:t>отношение к риску, степень риска и последствия реализации рисковых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723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103</TotalTime>
  <Words>391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Soho</vt:lpstr>
      <vt:lpstr>Стратегический менеджмент</vt:lpstr>
      <vt:lpstr>Многие вещи нам непонятны  не потому, что наши понятия слабые; но потому, что сии вещи не входят в круг наших понятий   Козьма Прутков  </vt:lpstr>
      <vt:lpstr>Глоссарий </vt:lpstr>
      <vt:lpstr>             Пять аспектов понятия «стратегия» </vt:lpstr>
      <vt:lpstr>Основные преимущества применения на практике стратегического менеджмента: </vt:lpstr>
      <vt:lpstr> Стратегический менеджмент реализуется посредством решения пяти взаимосвязанных задач:</vt:lpstr>
      <vt:lpstr>Эффективность  подходов при стратегическом менеджменте </vt:lpstr>
      <vt:lpstr>Последовательность действий  стратегического менеджмента: </vt:lpstr>
      <vt:lpstr>Сравнение между стратегическим и оперативным менеджментом может осуществляться по следующим параметрам: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</dc:title>
  <dc:creator>Лариса Черных</dc:creator>
  <cp:lastModifiedBy>Лариса Черных</cp:lastModifiedBy>
  <cp:revision>15</cp:revision>
  <dcterms:created xsi:type="dcterms:W3CDTF">2012-10-12T09:40:35Z</dcterms:created>
  <dcterms:modified xsi:type="dcterms:W3CDTF">2012-10-22T06:07:23Z</dcterms:modified>
</cp:coreProperties>
</file>