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5" r:id="rId3"/>
    <p:sldId id="257" r:id="rId4"/>
    <p:sldId id="259" r:id="rId5"/>
    <p:sldId id="260" r:id="rId6"/>
    <p:sldId id="262" r:id="rId7"/>
    <p:sldId id="261" r:id="rId8"/>
    <p:sldId id="266" r:id="rId9"/>
    <p:sldId id="275" r:id="rId10"/>
    <p:sldId id="263" r:id="rId11"/>
    <p:sldId id="264" r:id="rId12"/>
    <p:sldId id="268" r:id="rId13"/>
    <p:sldId id="267" r:id="rId14"/>
    <p:sldId id="269" r:id="rId15"/>
    <p:sldId id="270" r:id="rId16"/>
    <p:sldId id="271" r:id="rId17"/>
    <p:sldId id="272" r:id="rId18"/>
    <p:sldId id="276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1" autoAdjust="0"/>
    <p:restoredTop sz="94654" autoAdjust="0"/>
  </p:normalViewPr>
  <p:slideViewPr>
    <p:cSldViewPr>
      <p:cViewPr>
        <p:scale>
          <a:sx n="60" d="100"/>
          <a:sy n="60" d="100"/>
        </p:scale>
        <p:origin x="-160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2FF73-1E66-499D-AE8A-D664D2082462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78F94-B03E-4F79-85AD-306FD796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044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78F94-B03E-4F79-85AD-306FD796DC8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34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548-0167-49E6-83BE-595313C2A496}" type="datetime1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Управління освіти, 05.06.2015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8D5C-5991-4AF3-A3F0-BCD3FE087B06}" type="datetime1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Управління освіти, 05.06.2015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96BE-0666-41CE-88FD-57780A19E63B}" type="datetime1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Управління освіти, 05.06.2015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FAC4-5989-4AEB-B869-D74C1452C7FE}" type="datetime1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Управління освіти, 05.06.2015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319B-2915-449B-ADEA-EE0DAFC5ADF2}" type="datetime1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Управління освіти, 05.06.2015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9E55-4B06-444A-81B0-FA321330D9D6}" type="datetime1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Управління освіти, 05.06.2015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6E52-43A2-400A-8CDF-00A11F538706}" type="datetime1">
              <a:rPr lang="ru-RU" smtClean="0"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Управління освіти, 05.06.2015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FB8F-59DC-45D2-B476-88091809F576}" type="datetime1">
              <a:rPr lang="ru-RU" smtClean="0"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Управління освіти, 05.06.2015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7C3-9BBC-4417-8190-F1E550DF346A}" type="datetime1">
              <a:rPr lang="ru-RU" smtClean="0"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Управління освіти, 05.06.2015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6C30-EB14-4A3F-839D-97C6B1CEFFDC}" type="datetime1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Управління освіти, 05.06.2015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780B-6FCD-4DD3-8177-A04B94040BDB}" type="datetime1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Управління освіти, 05.06.2015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D652D-4227-4992-BE4B-F8E55469D55F}" type="datetime1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Управління освіти, 05.06.2015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_________Microsoft_Word1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_________Microsoft_Word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5500" y="318623"/>
            <a:ext cx="8250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Інструктивно</a:t>
            </a:r>
            <a:r>
              <a:rPr lang="uk-UA" sz="2000" b="1" dirty="0">
                <a:solidFill>
                  <a:schemeClr val="bg1"/>
                </a:solidFill>
              </a:rPr>
              <a:t>-</a:t>
            </a:r>
            <a:r>
              <a:rPr lang="uk-UA" sz="2000" b="1" dirty="0" smtClean="0">
                <a:solidFill>
                  <a:schemeClr val="bg1"/>
                </a:solidFill>
              </a:rPr>
              <a:t>методична нарада для заступників директорів з НВР</a:t>
            </a:r>
            <a:endParaRPr lang="uk-UA" sz="20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289" y="1556792"/>
            <a:ext cx="786894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ПЛАНУВАННЯ ДІЯЛЬНОСТІ </a:t>
            </a: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ЗАГАЛЬНООСВІТНЬОГО НАВЧАЛЬНОГО ЗАКЛАДУ:</a:t>
            </a: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СТРАТЕГІЧНИЙ ТА ДІЯЛЬНІСНИЙ АСПЕКТИ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375" y="6021288"/>
            <a:ext cx="23288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3" y="649287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228" y="2272655"/>
            <a:ext cx="6667500" cy="374863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b="1" dirty="0" smtClean="0">
              <a:solidFill>
                <a:prstClr val="white"/>
              </a:solidFill>
            </a:endParaRPr>
          </a:p>
          <a:p>
            <a:r>
              <a:rPr lang="ru-RU" sz="2800" b="1" dirty="0">
                <a:solidFill>
                  <a:prstClr val="white"/>
                </a:solidFill>
              </a:rPr>
              <a:t>НЕДОЛІКИ  РІЧНИХ   ПЛАНІВ     РОБОТИ    ШКІЛ</a:t>
            </a:r>
            <a:r>
              <a:rPr lang="ru-RU" sz="2800" b="1" dirty="0" smtClean="0">
                <a:solidFill>
                  <a:prstClr val="white"/>
                </a:solidFill>
              </a:rPr>
              <a:t>:</a:t>
            </a:r>
          </a:p>
          <a:p>
            <a:endParaRPr lang="ru-RU" sz="2800" b="1" dirty="0" smtClean="0">
              <a:solidFill>
                <a:prstClr val="white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200" b="1" dirty="0">
                <a:solidFill>
                  <a:schemeClr val="bg1"/>
                </a:solidFill>
              </a:rPr>
              <a:t>недостатня аналітична основа </a:t>
            </a:r>
            <a:r>
              <a:rPr lang="uk-UA" sz="2200" b="1" dirty="0" smtClean="0">
                <a:solidFill>
                  <a:schemeClr val="bg1"/>
                </a:solidFill>
              </a:rPr>
              <a:t>планів: </a:t>
            </a:r>
            <a:r>
              <a:rPr lang="uk-UA" sz="2200" b="1" dirty="0">
                <a:solidFill>
                  <a:schemeClr val="bg1"/>
                </a:solidFill>
              </a:rPr>
              <a:t>аналіз підміняється переліком проведених заходів або статистичними даними);</a:t>
            </a:r>
            <a:endParaRPr lang="ru-RU" sz="22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200" b="1" dirty="0">
                <a:solidFill>
                  <a:schemeClr val="bg1"/>
                </a:solidFill>
              </a:rPr>
              <a:t>не враховуються реальні потреби школи і зовнішнього середовища;</a:t>
            </a:r>
            <a:endParaRPr lang="ru-RU" sz="22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200" b="1" dirty="0">
                <a:solidFill>
                  <a:schemeClr val="bg1"/>
                </a:solidFill>
              </a:rPr>
              <a:t>відсутній системний підхід до планування (плани різних структурних підрозділів не представляють цілісної системи, яка витікає з запланованих цілей роботи школи);</a:t>
            </a:r>
            <a:endParaRPr lang="ru-RU" sz="22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200" b="1" dirty="0">
                <a:solidFill>
                  <a:schemeClr val="bg1"/>
                </a:solidFill>
              </a:rPr>
              <a:t>розпливчатість формулювання основних задач на новий навчальний рік;</a:t>
            </a:r>
            <a:endParaRPr lang="ru-RU" sz="22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200" b="1" dirty="0">
                <a:solidFill>
                  <a:schemeClr val="bg1"/>
                </a:solidFill>
              </a:rPr>
              <a:t>відсутні зв’язки між:</a:t>
            </a:r>
            <a:endParaRPr lang="ru-RU" sz="22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uk-UA" sz="2200" b="1" dirty="0">
                <a:solidFill>
                  <a:schemeClr val="bg1"/>
                </a:solidFill>
              </a:rPr>
              <a:t>аналізом стану і результатами навчально-виховної діяльності і поставленими задачами</a:t>
            </a:r>
            <a:r>
              <a:rPr lang="uk-UA" sz="2200" b="1" dirty="0" smtClean="0">
                <a:solidFill>
                  <a:schemeClr val="bg1"/>
                </a:solidFill>
              </a:rPr>
              <a:t>;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uk-UA" sz="2200" b="1" dirty="0" smtClean="0">
                <a:solidFill>
                  <a:schemeClr val="bg1"/>
                </a:solidFill>
              </a:rPr>
              <a:t>між задачами і запланованими на новий рік заходами;</a:t>
            </a:r>
            <a:endParaRPr lang="ru-RU" sz="2200" b="1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endParaRPr lang="uk-UA" sz="2000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3" y="6472727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3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b="1" dirty="0" smtClean="0">
              <a:solidFill>
                <a:prstClr val="white"/>
              </a:solidFill>
            </a:endParaRPr>
          </a:p>
          <a:p>
            <a:r>
              <a:rPr lang="ru-RU" sz="2800" b="1" dirty="0">
                <a:solidFill>
                  <a:prstClr val="white"/>
                </a:solidFill>
              </a:rPr>
              <a:t>НЕДОЛІКИ  РІЧНИХ   ПЛАНІВ     РОБОТИ    ШКІЛ</a:t>
            </a:r>
            <a:r>
              <a:rPr lang="ru-RU" sz="2800" b="1" dirty="0" smtClean="0">
                <a:solidFill>
                  <a:prstClr val="white"/>
                </a:solidFill>
              </a:rPr>
              <a:t>:</a:t>
            </a:r>
          </a:p>
          <a:p>
            <a:endParaRPr lang="ru-RU" sz="2800" b="1" dirty="0" smtClean="0">
              <a:solidFill>
                <a:prstClr val="white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200" b="1" dirty="0" smtClean="0">
                <a:solidFill>
                  <a:schemeClr val="bg1"/>
                </a:solidFill>
              </a:rPr>
              <a:t>неконкретність, декларативність заходів;</a:t>
            </a:r>
            <a:endParaRPr lang="ru-RU" sz="2200" b="1" dirty="0" smtClean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200" b="1" dirty="0" smtClean="0">
                <a:solidFill>
                  <a:schemeClr val="bg1"/>
                </a:solidFill>
              </a:rPr>
              <a:t>нерівномірний розподіл заходів по термінам і поміж виконавців;</a:t>
            </a:r>
            <a:endParaRPr lang="ru-RU" sz="2200" b="1" dirty="0" smtClean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200" b="1" dirty="0" smtClean="0">
                <a:solidFill>
                  <a:schemeClr val="bg1"/>
                </a:solidFill>
              </a:rPr>
              <a:t>висока щільність планів, планування нереальних для виконання заходів і робіт;</a:t>
            </a:r>
            <a:endParaRPr lang="ru-RU" sz="2200" b="1" dirty="0" smtClean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200" b="1" dirty="0" smtClean="0">
                <a:solidFill>
                  <a:schemeClr val="bg1"/>
                </a:solidFill>
              </a:rPr>
              <a:t>формальне повторювання із року в рік більшості пунктів;</a:t>
            </a:r>
            <a:endParaRPr lang="ru-RU" sz="2200" b="1" dirty="0" smtClean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200" b="1" dirty="0" smtClean="0">
                <a:solidFill>
                  <a:schemeClr val="bg1"/>
                </a:solidFill>
              </a:rPr>
              <a:t>недостатнє відображення проблеми, над якою працює школа;</a:t>
            </a:r>
            <a:endParaRPr lang="ru-RU" sz="2200" b="1" dirty="0" smtClean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200" b="1" dirty="0" smtClean="0">
                <a:solidFill>
                  <a:schemeClr val="bg1"/>
                </a:solidFill>
              </a:rPr>
              <a:t>складається кількома особами і доводиться до відома всього колективу, що породжує пасивне ставлення до виконання плану і низьку виконавчу мотивацію і дисципліну;</a:t>
            </a:r>
            <a:endParaRPr lang="ru-RU" sz="2200" b="1" dirty="0" smtClean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200" b="1" dirty="0" smtClean="0">
                <a:solidFill>
                  <a:schemeClr val="bg1"/>
                </a:solidFill>
              </a:rPr>
              <a:t>відсутність контролю, самоконтролю, регулювання і корекції.</a:t>
            </a:r>
            <a:endParaRPr lang="ru-RU" sz="2200" b="1" dirty="0" smtClean="0">
              <a:solidFill>
                <a:schemeClr val="bg1"/>
              </a:solidFill>
            </a:endParaRPr>
          </a:p>
          <a:p>
            <a:endParaRPr lang="uk-UA" sz="2200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2" y="647029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21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</a:rPr>
              <a:t> </a:t>
            </a:r>
            <a:r>
              <a:rPr lang="uk-UA" sz="2800" b="1" dirty="0" smtClean="0">
                <a:solidFill>
                  <a:prstClr val="white"/>
                </a:solidFill>
              </a:rPr>
              <a:t>План  роботи навчального закладу на наступний рік має бути результатом роботи всього колективу, зорієнтованого на  досягнення конкретних ЦІЛЕЙ.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800" dirty="0">
                <a:solidFill>
                  <a:schemeClr val="bg1"/>
                </a:solidFill>
              </a:rPr>
              <a:t> </a:t>
            </a:r>
            <a:r>
              <a:rPr lang="uk-UA" sz="2400" b="1" dirty="0">
                <a:solidFill>
                  <a:schemeClr val="bg1"/>
                </a:solidFill>
              </a:rPr>
              <a:t>Цілі зумовлюють принципи, зміст, форми і методи діяльності школи. Ефективність її роботи оцінюється з позиції досягнення цілей.</a:t>
            </a:r>
            <a:endParaRPr lang="ru-RU" sz="2400" b="1" dirty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b="1" dirty="0">
                <a:solidFill>
                  <a:schemeClr val="bg1"/>
                </a:solidFill>
              </a:rPr>
              <a:t>     Здійснення    процедури    цілепокладання в    плануванні роботи школи   на новий навчальний рік дозволяє вирішити такі задачі:</a:t>
            </a:r>
            <a:endParaRPr lang="ru-RU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uk-UA" sz="2400" b="1" dirty="0">
                <a:solidFill>
                  <a:schemeClr val="bg1"/>
                </a:solidFill>
              </a:rPr>
              <a:t> створити умови для оцінки   ефективності навчально-виховного   </a:t>
            </a:r>
            <a:r>
              <a:rPr lang="uk-UA" sz="2400" b="1" dirty="0" smtClean="0">
                <a:solidFill>
                  <a:schemeClr val="bg1"/>
                </a:solidFill>
              </a:rPr>
              <a:t>процесу </a:t>
            </a:r>
            <a:r>
              <a:rPr lang="uk-UA" sz="2400" b="1" dirty="0">
                <a:solidFill>
                  <a:schemeClr val="bg1"/>
                </a:solidFill>
              </a:rPr>
              <a:t>і функціонування школи в цілому;   </a:t>
            </a:r>
            <a:endParaRPr lang="ru-RU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uk-UA" sz="2400" b="1" dirty="0">
                <a:solidFill>
                  <a:schemeClr val="bg1"/>
                </a:solidFill>
              </a:rPr>
              <a:t> забезпечити  </a:t>
            </a:r>
            <a:r>
              <a:rPr lang="uk-UA" sz="2400" b="1" dirty="0" smtClean="0">
                <a:solidFill>
                  <a:schemeClr val="bg1"/>
                </a:solidFill>
              </a:rPr>
              <a:t>необхідну   мотивацію  учасників     </a:t>
            </a:r>
            <a:r>
              <a:rPr lang="uk-UA" sz="2400" b="1" dirty="0">
                <a:solidFill>
                  <a:schemeClr val="bg1"/>
                </a:solidFill>
              </a:rPr>
              <a:t>освітнього              </a:t>
            </a:r>
            <a:r>
              <a:rPr lang="uk-UA" sz="2400" b="1" dirty="0" smtClean="0">
                <a:solidFill>
                  <a:schemeClr val="bg1"/>
                </a:solidFill>
              </a:rPr>
              <a:t>процесу,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</a:rPr>
              <a:t>використовуючи </a:t>
            </a:r>
            <a:r>
              <a:rPr lang="uk-UA" sz="2400" b="1" dirty="0">
                <a:solidFill>
                  <a:schemeClr val="bg1"/>
                </a:solidFill>
              </a:rPr>
              <a:t>систему окремих цілей для їх груп і рівнів управління;</a:t>
            </a:r>
            <a:endParaRPr lang="ru-RU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uk-UA" sz="2400" b="1" dirty="0">
                <a:solidFill>
                  <a:schemeClr val="bg1"/>
                </a:solidFill>
              </a:rPr>
              <a:t>сконцентрувати зусилля в достатньо сфокусованому </a:t>
            </a:r>
            <a:r>
              <a:rPr lang="uk-UA" sz="2400" b="1" dirty="0" smtClean="0">
                <a:solidFill>
                  <a:schemeClr val="bg1"/>
                </a:solidFill>
              </a:rPr>
              <a:t>напрямі</a:t>
            </a:r>
            <a:r>
              <a:rPr lang="uk-UA" sz="2400" b="1" dirty="0">
                <a:solidFill>
                  <a:schemeClr val="bg1"/>
                </a:solidFill>
              </a:rPr>
              <a:t>.</a:t>
            </a:r>
            <a:r>
              <a:rPr lang="uk-UA" sz="2400" b="1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2" y="647029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2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Основні </a:t>
            </a:r>
            <a:r>
              <a:rPr lang="uk-UA" sz="2800" b="1" dirty="0">
                <a:solidFill>
                  <a:schemeClr val="bg1"/>
                </a:solidFill>
              </a:rPr>
              <a:t>цілі і задачі формулюються в рамках загальних функцій освітнього процесу:   </a:t>
            </a:r>
            <a:r>
              <a:rPr lang="uk-UA" sz="2800" dirty="0"/>
              <a:t> </a:t>
            </a:r>
            <a:r>
              <a:rPr lang="uk-UA" sz="2800" dirty="0" smtClean="0"/>
              <a:t> </a:t>
            </a:r>
          </a:p>
          <a:p>
            <a:pPr algn="ctr"/>
            <a:r>
              <a:rPr lang="uk-UA" sz="2800" dirty="0" smtClean="0"/>
              <a:t>                                                                                                                 </a:t>
            </a:r>
            <a:endParaRPr lang="ru-RU" sz="28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400" dirty="0">
                <a:solidFill>
                  <a:schemeClr val="bg1"/>
                </a:solidFill>
              </a:rPr>
              <a:t>когнітивної, пізнавальної (результатом якої є знання, </a:t>
            </a:r>
            <a:r>
              <a:rPr lang="uk-UA" sz="2400" dirty="0" smtClean="0">
                <a:solidFill>
                  <a:schemeClr val="bg1"/>
                </a:solidFill>
              </a:rPr>
              <a:t>уміння</a:t>
            </a:r>
            <a:r>
              <a:rPr lang="uk-UA" sz="2400" dirty="0">
                <a:solidFill>
                  <a:schemeClr val="bg1"/>
                </a:solidFill>
              </a:rPr>
              <a:t>, навички);</a:t>
            </a:r>
            <a:endParaRPr lang="ru-RU" sz="2400" dirty="0">
              <a:solidFill>
                <a:schemeClr val="bg1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400" dirty="0">
                <a:solidFill>
                  <a:schemeClr val="bg1"/>
                </a:solidFill>
              </a:rPr>
              <a:t>ціннісної, виховної ( результатом якої є становлення основ світогляду учнів, їх поглядів,ціннісних орієнтацій, мотиваційної сфери, досвіду здійснення вибору й поступків);</a:t>
            </a:r>
            <a:endParaRPr lang="ru-RU" sz="2400" dirty="0">
              <a:solidFill>
                <a:schemeClr val="bg1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400" dirty="0">
                <a:solidFill>
                  <a:schemeClr val="bg1"/>
                </a:solidFill>
              </a:rPr>
              <a:t>психологічного      розвитку        (результатом      якої є     реальні  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r>
              <a:rPr lang="uk-UA" sz="2400" dirty="0">
                <a:solidFill>
                  <a:schemeClr val="bg1"/>
                </a:solidFill>
              </a:rPr>
              <a:t>досягнення в інтелектуальній</a:t>
            </a:r>
            <a:r>
              <a:rPr lang="uk-UA" sz="2400" dirty="0" smtClean="0">
                <a:solidFill>
                  <a:schemeClr val="bg1"/>
                </a:solidFill>
              </a:rPr>
              <a:t>, емоційній </a:t>
            </a:r>
            <a:r>
              <a:rPr lang="uk-UA" sz="2400" dirty="0">
                <a:solidFill>
                  <a:schemeClr val="bg1"/>
                </a:solidFill>
              </a:rPr>
              <a:t>і </a:t>
            </a:r>
            <a:r>
              <a:rPr lang="uk-UA" sz="2400" dirty="0" smtClean="0">
                <a:solidFill>
                  <a:schemeClr val="bg1"/>
                </a:solidFill>
              </a:rPr>
              <a:t>вольовій </a:t>
            </a:r>
            <a:r>
              <a:rPr lang="uk-UA" sz="2400" dirty="0">
                <a:solidFill>
                  <a:schemeClr val="bg1"/>
                </a:solidFill>
              </a:rPr>
              <a:t>сферах учнів);</a:t>
            </a:r>
            <a:endParaRPr lang="ru-RU" sz="2400" dirty="0">
              <a:solidFill>
                <a:schemeClr val="bg1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400" dirty="0" err="1" smtClean="0">
                <a:solidFill>
                  <a:schemeClr val="bg1"/>
                </a:solidFill>
              </a:rPr>
              <a:t>здоров’язберігаючої</a:t>
            </a:r>
            <a:r>
              <a:rPr lang="uk-UA" sz="2400" dirty="0" smtClean="0">
                <a:solidFill>
                  <a:schemeClr val="bg1"/>
                </a:solidFill>
              </a:rPr>
              <a:t>,    </a:t>
            </a:r>
            <a:r>
              <a:rPr lang="uk-UA" sz="2400" dirty="0">
                <a:solidFill>
                  <a:schemeClr val="bg1"/>
                </a:solidFill>
              </a:rPr>
              <a:t>спрямованої на    збереження і зміцнення здоров’я  учнів, пропаганду здорового способу життя.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2" y="647029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82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Головний </a:t>
            </a:r>
            <a:r>
              <a:rPr lang="uk-UA" sz="2800" b="1" dirty="0">
                <a:solidFill>
                  <a:schemeClr val="bg1"/>
                </a:solidFill>
              </a:rPr>
              <a:t>принцип формування структури цілей різних рівнів і змісту – їх узгодженість і  термін виконання. При постановці цілей необхідно враховувати такі вимоги:</a:t>
            </a:r>
            <a:endParaRPr lang="ru-RU" sz="2800" b="1" dirty="0">
              <a:solidFill>
                <a:schemeClr val="bg1"/>
              </a:solidFill>
            </a:endParaRPr>
          </a:p>
          <a:p>
            <a:r>
              <a:rPr lang="uk-UA" sz="2100" dirty="0" smtClean="0">
                <a:solidFill>
                  <a:schemeClr val="bg1"/>
                </a:solidFill>
              </a:rPr>
              <a:t>1. </a:t>
            </a:r>
            <a:r>
              <a:rPr lang="uk-UA" sz="2100" b="1" dirty="0" smtClean="0">
                <a:solidFill>
                  <a:schemeClr val="bg1"/>
                </a:solidFill>
              </a:rPr>
              <a:t>Підставою  повинні  бути  аналіз  потреб  і  проблем</a:t>
            </a:r>
            <a:r>
              <a:rPr lang="uk-UA" sz="2100" b="1" dirty="0">
                <a:solidFill>
                  <a:schemeClr val="bg1"/>
                </a:solidFill>
              </a:rPr>
              <a:t>,  які є в школі, з </a:t>
            </a:r>
            <a:r>
              <a:rPr lang="uk-UA" sz="2100" b="1" dirty="0" smtClean="0">
                <a:solidFill>
                  <a:schemeClr val="bg1"/>
                </a:solidFill>
              </a:rPr>
              <a:t>одного</a:t>
            </a:r>
            <a:r>
              <a:rPr lang="ru-RU" sz="2100" b="1" dirty="0">
                <a:solidFill>
                  <a:schemeClr val="bg1"/>
                </a:solidFill>
              </a:rPr>
              <a:t> </a:t>
            </a:r>
            <a:r>
              <a:rPr lang="uk-UA" sz="2100" b="1" dirty="0" smtClean="0">
                <a:solidFill>
                  <a:schemeClr val="bg1"/>
                </a:solidFill>
              </a:rPr>
              <a:t>боку</a:t>
            </a:r>
            <a:r>
              <a:rPr lang="uk-UA" sz="2100" b="1" dirty="0">
                <a:solidFill>
                  <a:schemeClr val="bg1"/>
                </a:solidFill>
              </a:rPr>
              <a:t>, і конкретних можливостей, засобів, ресурсів школи – з </a:t>
            </a:r>
            <a:endParaRPr lang="uk-UA" sz="2100" b="1" dirty="0" smtClean="0">
              <a:solidFill>
                <a:schemeClr val="bg1"/>
              </a:solidFill>
            </a:endParaRPr>
          </a:p>
          <a:p>
            <a:r>
              <a:rPr lang="uk-UA" sz="2100" b="1" dirty="0" smtClean="0">
                <a:solidFill>
                  <a:schemeClr val="bg1"/>
                </a:solidFill>
              </a:rPr>
              <a:t>другого</a:t>
            </a:r>
            <a:r>
              <a:rPr lang="uk-UA" sz="2100" b="1" dirty="0">
                <a:solidFill>
                  <a:schemeClr val="bg1"/>
                </a:solidFill>
              </a:rPr>
              <a:t>. </a:t>
            </a:r>
            <a:endParaRPr lang="ru-RU" sz="2100" b="1" dirty="0">
              <a:solidFill>
                <a:schemeClr val="bg1"/>
              </a:solidFill>
            </a:endParaRPr>
          </a:p>
          <a:p>
            <a:r>
              <a:rPr lang="uk-UA" sz="2100" b="1" dirty="0">
                <a:solidFill>
                  <a:schemeClr val="bg1"/>
                </a:solidFill>
              </a:rPr>
              <a:t>2. Цілі     повинні </a:t>
            </a:r>
            <a:r>
              <a:rPr lang="uk-UA" sz="2100" b="1" dirty="0" smtClean="0">
                <a:solidFill>
                  <a:schemeClr val="bg1"/>
                </a:solidFill>
              </a:rPr>
              <a:t> бути </a:t>
            </a:r>
            <a:r>
              <a:rPr lang="uk-UA" sz="2100" b="1" dirty="0">
                <a:solidFill>
                  <a:schemeClr val="bg1"/>
                </a:solidFill>
              </a:rPr>
              <a:t>актуальними, орієнтованими на  </a:t>
            </a:r>
            <a:r>
              <a:rPr lang="uk-UA" sz="2100" b="1" dirty="0" smtClean="0">
                <a:solidFill>
                  <a:schemeClr val="bg1"/>
                </a:solidFill>
              </a:rPr>
              <a:t> вирішення найбільш    значущих </a:t>
            </a:r>
            <a:r>
              <a:rPr lang="uk-UA" sz="2100" b="1" dirty="0">
                <a:solidFill>
                  <a:schemeClr val="bg1"/>
                </a:solidFill>
              </a:rPr>
              <a:t>проблем.</a:t>
            </a:r>
            <a:endParaRPr lang="ru-RU" sz="2100" b="1" dirty="0">
              <a:solidFill>
                <a:schemeClr val="bg1"/>
              </a:solidFill>
            </a:endParaRPr>
          </a:p>
          <a:p>
            <a:r>
              <a:rPr lang="uk-UA" sz="2100" b="1" dirty="0">
                <a:solidFill>
                  <a:schemeClr val="bg1"/>
                </a:solidFill>
              </a:rPr>
              <a:t>3. Вони повинні спрямовувати на докладання певних зусиль</a:t>
            </a:r>
            <a:r>
              <a:rPr lang="uk-UA" sz="2100" b="1" dirty="0" smtClean="0">
                <a:solidFill>
                  <a:schemeClr val="bg1"/>
                </a:solidFill>
              </a:rPr>
              <a:t>, але </a:t>
            </a:r>
            <a:r>
              <a:rPr lang="uk-UA" sz="2100" b="1" dirty="0">
                <a:solidFill>
                  <a:schemeClr val="bg1"/>
                </a:solidFill>
              </a:rPr>
              <a:t>при цьому бути абсолютно реальними.</a:t>
            </a:r>
            <a:endParaRPr lang="ru-RU" sz="2100" b="1" dirty="0">
              <a:solidFill>
                <a:schemeClr val="bg1"/>
              </a:solidFill>
            </a:endParaRPr>
          </a:p>
          <a:p>
            <a:r>
              <a:rPr lang="uk-UA" sz="2100" b="1" u="sng" dirty="0">
                <a:solidFill>
                  <a:schemeClr val="bg1"/>
                </a:solidFill>
              </a:rPr>
              <a:t>4. Важливо, щоб цілі були конкретними</a:t>
            </a:r>
            <a:r>
              <a:rPr lang="uk-UA" sz="2100" b="1" u="sng" dirty="0" smtClean="0">
                <a:solidFill>
                  <a:schemeClr val="bg1"/>
                </a:solidFill>
              </a:rPr>
              <a:t>, щоб </a:t>
            </a:r>
            <a:r>
              <a:rPr lang="uk-UA" sz="2100" b="1" u="sng" dirty="0">
                <a:solidFill>
                  <a:schemeClr val="bg1"/>
                </a:solidFill>
              </a:rPr>
              <a:t>у кінці року перевірити їх </a:t>
            </a:r>
            <a:r>
              <a:rPr lang="uk-UA" sz="2100" b="1" u="sng" dirty="0" smtClean="0">
                <a:solidFill>
                  <a:schemeClr val="bg1"/>
                </a:solidFill>
              </a:rPr>
              <a:t>виконання.</a:t>
            </a:r>
            <a:endParaRPr lang="ru-RU" sz="2100" b="1" u="sng" dirty="0">
              <a:solidFill>
                <a:schemeClr val="bg1"/>
              </a:solidFill>
            </a:endParaRPr>
          </a:p>
          <a:p>
            <a:r>
              <a:rPr lang="uk-UA" sz="2100" b="1" dirty="0">
                <a:solidFill>
                  <a:schemeClr val="bg1"/>
                </a:solidFill>
              </a:rPr>
              <a:t>5.Вони повинні носити мотиваційний, стимулюючий характер.</a:t>
            </a:r>
            <a:endParaRPr lang="ru-RU" sz="2100" b="1" dirty="0">
              <a:solidFill>
                <a:schemeClr val="bg1"/>
              </a:solidFill>
            </a:endParaRPr>
          </a:p>
          <a:p>
            <a:r>
              <a:rPr lang="uk-UA" sz="2100" b="1" dirty="0">
                <a:solidFill>
                  <a:schemeClr val="bg1"/>
                </a:solidFill>
              </a:rPr>
              <a:t>6.Про поставлені цілі повинні знати всі робітники школи.</a:t>
            </a:r>
            <a:endParaRPr lang="ru-RU" sz="2100" b="1" dirty="0">
              <a:solidFill>
                <a:schemeClr val="bg1"/>
              </a:solidFill>
            </a:endParaRPr>
          </a:p>
          <a:p>
            <a:r>
              <a:rPr lang="uk-UA" sz="2100" b="1" dirty="0">
                <a:solidFill>
                  <a:schemeClr val="bg1"/>
                </a:solidFill>
              </a:rPr>
              <a:t>7. Важливо,щоб конкретні цілі на рік підпорядковувались великим </a:t>
            </a:r>
            <a:r>
              <a:rPr lang="uk-UA" sz="2100" b="1" dirty="0" smtClean="0">
                <a:solidFill>
                  <a:schemeClr val="bg1"/>
                </a:solidFill>
              </a:rPr>
              <a:t>довгостроковим</a:t>
            </a:r>
            <a:r>
              <a:rPr lang="ru-RU" sz="2100" b="1" dirty="0">
                <a:solidFill>
                  <a:schemeClr val="bg1"/>
                </a:solidFill>
              </a:rPr>
              <a:t> </a:t>
            </a:r>
            <a:r>
              <a:rPr lang="ru-RU" sz="2100" b="1" dirty="0" smtClean="0">
                <a:solidFill>
                  <a:schemeClr val="bg1"/>
                </a:solidFill>
              </a:rPr>
              <a:t> </a:t>
            </a:r>
            <a:r>
              <a:rPr lang="uk-UA" sz="2100" b="1" dirty="0" smtClean="0">
                <a:solidFill>
                  <a:schemeClr val="bg1"/>
                </a:solidFill>
              </a:rPr>
              <a:t>орієнтирам </a:t>
            </a:r>
            <a:r>
              <a:rPr lang="uk-UA" sz="2100" b="1" dirty="0">
                <a:solidFill>
                  <a:schemeClr val="bg1"/>
                </a:solidFill>
              </a:rPr>
              <a:t>і планам</a:t>
            </a:r>
            <a:r>
              <a:rPr lang="uk-UA" sz="2100" b="1" dirty="0" smtClean="0">
                <a:solidFill>
                  <a:schemeClr val="bg1"/>
                </a:solidFill>
              </a:rPr>
              <a:t>.</a:t>
            </a:r>
            <a:endParaRPr lang="ru-RU" sz="2100" b="1" dirty="0" smtClean="0">
              <a:solidFill>
                <a:prstClr val="white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2" y="647029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7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 Ефективність планування досягається дотриманням таких умов:</a:t>
            </a:r>
          </a:p>
          <a:p>
            <a:pPr algn="ctr"/>
            <a:endParaRPr lang="uk-UA" sz="2800" b="1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	</a:t>
            </a:r>
            <a:r>
              <a:rPr lang="uk-UA" sz="2400" b="1" dirty="0" smtClean="0">
                <a:solidFill>
                  <a:schemeClr val="bg1"/>
                </a:solidFill>
              </a:rPr>
              <a:t>аналізом реального стану справ, об’єктивною оцінкою рівня роботи школи на момент планування;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400" b="1" dirty="0" smtClean="0">
                <a:solidFill>
                  <a:schemeClr val="bg1"/>
                </a:solidFill>
              </a:rPr>
              <a:t> 	чітким визначенням суті соціально-педагогічних проблем, що вирішуватиме колектив;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400" b="1" dirty="0" smtClean="0">
                <a:solidFill>
                  <a:schemeClr val="bg1"/>
                </a:solidFill>
              </a:rPr>
              <a:t> 	аргументованим баченням рівня, на який школа вийде на кінець запланованого періоду;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400" b="1" dirty="0" smtClean="0">
                <a:solidFill>
                  <a:schemeClr val="bg1"/>
                </a:solidFill>
              </a:rPr>
              <a:t> 	вибором оптимальних шляхів і засобів, які дадуть змогу перевести  роботу школи на новий запланований рівень;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400" b="1" dirty="0" smtClean="0">
                <a:solidFill>
                  <a:schemeClr val="bg1"/>
                </a:solidFill>
              </a:rPr>
              <a:t> 	залученням до аналізу й планування якомога більшої частини колективу.</a:t>
            </a:r>
            <a:endParaRPr lang="uk-UA" sz="2400" b="1" dirty="0" smtClean="0">
              <a:solidFill>
                <a:prstClr val="white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2" y="647029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93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chemeClr val="bg1"/>
                </a:solidFill>
              </a:rPr>
              <a:t> АЛГОРИТМ ПІДГОТОВКИ </a:t>
            </a:r>
            <a:r>
              <a:rPr lang="uk-UA" sz="2800" b="1" dirty="0" smtClean="0">
                <a:solidFill>
                  <a:schemeClr val="bg1"/>
                </a:solidFill>
              </a:rPr>
              <a:t>ПЛАНУ</a:t>
            </a:r>
            <a:endParaRPr lang="uk-UA" sz="2800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uk-UA" sz="1600" b="1" dirty="0">
                <a:solidFill>
                  <a:schemeClr val="bg1"/>
                </a:solidFill>
              </a:rPr>
              <a:t>	</a:t>
            </a:r>
            <a:r>
              <a:rPr lang="uk-UA" sz="1700" b="1" dirty="0">
                <a:solidFill>
                  <a:schemeClr val="bg1"/>
                </a:solidFill>
              </a:rPr>
              <a:t>Визначення проблем, які школа повинна розв’язати в наступному році.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700" b="1" dirty="0">
                <a:solidFill>
                  <a:schemeClr val="bg1"/>
                </a:solidFill>
              </a:rPr>
              <a:t>	Видання наказу про підготовку проекту річного плану роботи школи.                                               </a:t>
            </a:r>
            <a:r>
              <a:rPr lang="uk-UA" sz="1700" b="1" dirty="0" smtClean="0">
                <a:solidFill>
                  <a:schemeClr val="bg1"/>
                </a:solidFill>
              </a:rPr>
              <a:t>  </a:t>
            </a:r>
          </a:p>
          <a:p>
            <a:pPr marL="342900" lvl="1" indent="-342900">
              <a:buAutoNum type="arabicPeriod" startAt="3"/>
            </a:pPr>
            <a:r>
              <a:rPr lang="uk-UA" sz="1700" b="1" dirty="0" smtClean="0">
                <a:solidFill>
                  <a:schemeClr val="bg1"/>
                </a:solidFill>
              </a:rPr>
              <a:t>         Створення творчої групи для розробки річного плану,визначення її мети і         </a:t>
            </a:r>
          </a:p>
          <a:p>
            <a:pPr marL="0" lvl="1"/>
            <a:r>
              <a:rPr lang="uk-UA" sz="1700" b="1" dirty="0">
                <a:solidFill>
                  <a:schemeClr val="bg1"/>
                </a:solidFill>
              </a:rPr>
              <a:t> </a:t>
            </a:r>
            <a:r>
              <a:rPr lang="uk-UA" sz="1700" b="1" dirty="0" smtClean="0">
                <a:solidFill>
                  <a:schemeClr val="bg1"/>
                </a:solidFill>
              </a:rPr>
              <a:t>       завдань.        </a:t>
            </a:r>
          </a:p>
          <a:p>
            <a:pPr marL="0" lvl="1"/>
            <a:r>
              <a:rPr lang="uk-UA" sz="1700" b="1" dirty="0" smtClean="0">
                <a:solidFill>
                  <a:schemeClr val="bg1"/>
                </a:solidFill>
              </a:rPr>
              <a:t>                Проведення </a:t>
            </a:r>
            <a:r>
              <a:rPr lang="uk-UA" sz="1700" b="1" dirty="0">
                <a:solidFill>
                  <a:schemeClr val="bg1"/>
                </a:solidFill>
              </a:rPr>
              <a:t>для членів групи семінарів «Технологія планування діяльності </a:t>
            </a:r>
            <a:r>
              <a:rPr lang="uk-UA" sz="1700" b="1" dirty="0" smtClean="0">
                <a:solidFill>
                  <a:schemeClr val="bg1"/>
                </a:solidFill>
              </a:rPr>
              <a:t>    </a:t>
            </a:r>
          </a:p>
          <a:p>
            <a:pPr marL="0" lvl="1"/>
            <a:r>
              <a:rPr lang="uk-UA" sz="1700" b="1" dirty="0">
                <a:solidFill>
                  <a:schemeClr val="bg1"/>
                </a:solidFill>
              </a:rPr>
              <a:t> </a:t>
            </a:r>
            <a:r>
              <a:rPr lang="uk-UA" sz="1700" b="1" dirty="0" smtClean="0">
                <a:solidFill>
                  <a:schemeClr val="bg1"/>
                </a:solidFill>
              </a:rPr>
              <a:t>      школи</a:t>
            </a:r>
            <a:r>
              <a:rPr lang="uk-UA" sz="1700" b="1" dirty="0">
                <a:solidFill>
                  <a:schemeClr val="bg1"/>
                </a:solidFill>
              </a:rPr>
              <a:t>», </a:t>
            </a:r>
            <a:r>
              <a:rPr lang="uk-UA" sz="1700" b="1" dirty="0" smtClean="0">
                <a:solidFill>
                  <a:schemeClr val="bg1"/>
                </a:solidFill>
              </a:rPr>
              <a:t>  «</a:t>
            </a:r>
            <a:r>
              <a:rPr lang="uk-UA" sz="1700" b="1" dirty="0">
                <a:solidFill>
                  <a:schemeClr val="bg1"/>
                </a:solidFill>
              </a:rPr>
              <a:t>Технологія педагогічної діагностики».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uk-UA" sz="1700" b="1" dirty="0" smtClean="0">
                <a:solidFill>
                  <a:schemeClr val="bg1"/>
                </a:solidFill>
              </a:rPr>
              <a:t>	Організація </a:t>
            </a:r>
            <a:r>
              <a:rPr lang="uk-UA" sz="1700" b="1" dirty="0">
                <a:solidFill>
                  <a:schemeClr val="bg1"/>
                </a:solidFill>
              </a:rPr>
              <a:t>вивчення науково-методичної літератури, наявного </a:t>
            </a:r>
            <a:r>
              <a:rPr lang="uk-UA" sz="1700" b="1" dirty="0" smtClean="0">
                <a:solidFill>
                  <a:schemeClr val="bg1"/>
                </a:solidFill>
              </a:rPr>
              <a:t>досвіду з проблеми  планування </a:t>
            </a:r>
            <a:r>
              <a:rPr lang="uk-UA" sz="1700" b="1" dirty="0">
                <a:solidFill>
                  <a:schemeClr val="bg1"/>
                </a:solidFill>
              </a:rPr>
              <a:t>діяльності школи.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uk-UA" sz="1700" b="1" dirty="0">
                <a:solidFill>
                  <a:schemeClr val="bg1"/>
                </a:solidFill>
              </a:rPr>
              <a:t>   </a:t>
            </a:r>
            <a:r>
              <a:rPr lang="uk-UA" sz="1700" b="1" dirty="0" smtClean="0">
                <a:solidFill>
                  <a:schemeClr val="bg1"/>
                </a:solidFill>
              </a:rPr>
              <a:t>  </a:t>
            </a:r>
            <a:r>
              <a:rPr lang="uk-UA" sz="1700" b="1" dirty="0">
                <a:solidFill>
                  <a:schemeClr val="bg1"/>
                </a:solidFill>
              </a:rPr>
              <a:t>Проведення розширеного засідання методичної ради з творчою </a:t>
            </a:r>
            <a:r>
              <a:rPr lang="uk-UA" sz="1700" b="1" dirty="0" smtClean="0">
                <a:solidFill>
                  <a:schemeClr val="bg1"/>
                </a:solidFill>
              </a:rPr>
              <a:t>групою,окреслення кола </a:t>
            </a:r>
            <a:r>
              <a:rPr lang="uk-UA" sz="1700" b="1" dirty="0">
                <a:solidFill>
                  <a:schemeClr val="bg1"/>
                </a:solidFill>
              </a:rPr>
              <a:t>питань щодо організації процесу планування.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uk-UA" sz="1700" b="1" dirty="0" smtClean="0">
                <a:solidFill>
                  <a:schemeClr val="bg1"/>
                </a:solidFill>
              </a:rPr>
              <a:t>     Формування </a:t>
            </a:r>
            <a:r>
              <a:rPr lang="uk-UA" sz="1700" b="1" dirty="0">
                <a:solidFill>
                  <a:schemeClr val="bg1"/>
                </a:solidFill>
              </a:rPr>
              <a:t>робочих груп (3-5 осіб) з підготовки окремих розділів плану.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uk-UA" sz="1700" b="1" dirty="0" smtClean="0">
                <a:solidFill>
                  <a:schemeClr val="bg1"/>
                </a:solidFill>
              </a:rPr>
              <a:t>      Розробка </a:t>
            </a:r>
            <a:r>
              <a:rPr lang="uk-UA" sz="1700" b="1" dirty="0">
                <a:solidFill>
                  <a:schemeClr val="bg1"/>
                </a:solidFill>
              </a:rPr>
              <a:t>діагностичного інструментарію (акти, тести,опитувальники </a:t>
            </a:r>
            <a:r>
              <a:rPr lang="uk-UA" sz="1700" b="1" dirty="0" smtClean="0">
                <a:solidFill>
                  <a:schemeClr val="bg1"/>
                </a:solidFill>
              </a:rPr>
              <a:t>тощо для </a:t>
            </a:r>
            <a:r>
              <a:rPr lang="uk-UA" sz="1700" b="1" dirty="0">
                <a:solidFill>
                  <a:schemeClr val="bg1"/>
                </a:solidFill>
              </a:rPr>
              <a:t>учасників педагогічної взаємодії.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uk-UA" sz="1700" b="1" dirty="0" smtClean="0">
                <a:solidFill>
                  <a:schemeClr val="bg1"/>
                </a:solidFill>
              </a:rPr>
              <a:t>       Обробка,аналіз </a:t>
            </a:r>
            <a:r>
              <a:rPr lang="uk-UA" sz="1700" b="1" dirty="0">
                <a:solidFill>
                  <a:schemeClr val="bg1"/>
                </a:solidFill>
              </a:rPr>
              <a:t>та узагальнення отриманих діагностичних </a:t>
            </a:r>
            <a:r>
              <a:rPr lang="uk-UA" sz="1700" b="1" dirty="0" smtClean="0">
                <a:solidFill>
                  <a:schemeClr val="bg1"/>
                </a:solidFill>
              </a:rPr>
              <a:t>матеріалів.</a:t>
            </a:r>
            <a:endParaRPr lang="uk-UA" sz="1700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uk-UA" sz="1700" b="1" dirty="0">
                <a:solidFill>
                  <a:schemeClr val="bg1"/>
                </a:solidFill>
              </a:rPr>
              <a:t>        </a:t>
            </a:r>
            <a:r>
              <a:rPr lang="uk-UA" sz="1700" b="1" dirty="0" smtClean="0">
                <a:solidFill>
                  <a:schemeClr val="bg1"/>
                </a:solidFill>
              </a:rPr>
              <a:t>Визначення </a:t>
            </a:r>
            <a:r>
              <a:rPr lang="uk-UA" sz="1700" b="1" dirty="0">
                <a:solidFill>
                  <a:schemeClr val="bg1"/>
                </a:solidFill>
              </a:rPr>
              <a:t>цілей та завдань плану.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uk-UA" sz="1700" b="1" dirty="0">
                <a:solidFill>
                  <a:schemeClr val="bg1"/>
                </a:solidFill>
              </a:rPr>
              <a:t>       </a:t>
            </a:r>
            <a:r>
              <a:rPr lang="uk-UA" sz="1700" b="1" dirty="0" smtClean="0">
                <a:solidFill>
                  <a:schemeClr val="bg1"/>
                </a:solidFill>
              </a:rPr>
              <a:t>Планування </a:t>
            </a:r>
            <a:r>
              <a:rPr lang="uk-UA" sz="1700" b="1" dirty="0">
                <a:solidFill>
                  <a:schemeClr val="bg1"/>
                </a:solidFill>
              </a:rPr>
              <a:t>заходів відповідно до цілей і завдань.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uk-UA" sz="1700" b="1" dirty="0">
                <a:solidFill>
                  <a:schemeClr val="bg1"/>
                </a:solidFill>
              </a:rPr>
              <a:t>       </a:t>
            </a:r>
            <a:r>
              <a:rPr lang="uk-UA" sz="1700" b="1" dirty="0" smtClean="0">
                <a:solidFill>
                  <a:schemeClr val="bg1"/>
                </a:solidFill>
              </a:rPr>
              <a:t>Складання </a:t>
            </a:r>
            <a:r>
              <a:rPr lang="uk-UA" sz="1700" b="1" dirty="0">
                <a:solidFill>
                  <a:schemeClr val="bg1"/>
                </a:solidFill>
              </a:rPr>
              <a:t>проекту річного плану.                                                                                                                            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uk-UA" sz="1700" b="1" dirty="0">
                <a:solidFill>
                  <a:schemeClr val="bg1"/>
                </a:solidFill>
              </a:rPr>
              <a:t>       </a:t>
            </a:r>
            <a:r>
              <a:rPr lang="uk-UA" sz="1700" b="1" dirty="0" smtClean="0">
                <a:solidFill>
                  <a:schemeClr val="bg1"/>
                </a:solidFill>
              </a:rPr>
              <a:t>Розгляд </a:t>
            </a:r>
            <a:r>
              <a:rPr lang="uk-UA" sz="1700" b="1" dirty="0">
                <a:solidFill>
                  <a:schemeClr val="bg1"/>
                </a:solidFill>
              </a:rPr>
              <a:t>проекту річного плану на методичній раді, ШМО,його корекція.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uk-UA" sz="1700" b="1" dirty="0">
                <a:solidFill>
                  <a:schemeClr val="bg1"/>
                </a:solidFill>
              </a:rPr>
              <a:t>       </a:t>
            </a:r>
            <a:r>
              <a:rPr lang="uk-UA" sz="1700" b="1" dirty="0" smtClean="0">
                <a:solidFill>
                  <a:schemeClr val="bg1"/>
                </a:solidFill>
              </a:rPr>
              <a:t>Затвердження </a:t>
            </a:r>
            <a:r>
              <a:rPr lang="uk-UA" sz="1700" b="1" dirty="0">
                <a:solidFill>
                  <a:schemeClr val="bg1"/>
                </a:solidFill>
              </a:rPr>
              <a:t>плану діяльності школи на серпневому засіданні  педради.</a:t>
            </a:r>
            <a:endParaRPr lang="uk-UA" sz="1700" b="1" dirty="0" smtClean="0">
              <a:solidFill>
                <a:prstClr val="white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2" y="647029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6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Технологія </a:t>
            </a:r>
            <a:r>
              <a:rPr lang="uk-UA" sz="2800" b="1" dirty="0">
                <a:solidFill>
                  <a:schemeClr val="bg1"/>
                </a:solidFill>
              </a:rPr>
              <a:t>планування передбачає обов’язкову реалізацію таких етапів роботи  над планом: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800" b="1" dirty="0">
                <a:solidFill>
                  <a:schemeClr val="bg1"/>
                </a:solidFill>
              </a:rPr>
              <a:t> 	</a:t>
            </a:r>
            <a:r>
              <a:rPr lang="uk-UA" sz="2400" b="1" dirty="0">
                <a:solidFill>
                  <a:schemeClr val="bg1"/>
                </a:solidFill>
              </a:rPr>
              <a:t>діагностика проблем, що існують на сьогодні в діяльності школи;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b="1" dirty="0">
                <a:solidFill>
                  <a:schemeClr val="bg1"/>
                </a:solidFill>
              </a:rPr>
              <a:t> 	ідентифікація (групування проблем);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b="1" dirty="0">
                <a:solidFill>
                  <a:schemeClr val="bg1"/>
                </a:solidFill>
              </a:rPr>
              <a:t> 	обговорення груп проблем;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b="1" dirty="0">
                <a:solidFill>
                  <a:schemeClr val="bg1"/>
                </a:solidFill>
              </a:rPr>
              <a:t> 	встановлення  ієрархії проблем за важливістю;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b="1" dirty="0">
                <a:solidFill>
                  <a:schemeClr val="bg1"/>
                </a:solidFill>
              </a:rPr>
              <a:t> 	визначення цілей і завдань плану;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b="1" dirty="0">
                <a:solidFill>
                  <a:schemeClr val="bg1"/>
                </a:solidFill>
              </a:rPr>
              <a:t> 	визначення очікуваних результатів кожного завдання, показників і джерел контролю за виконанням;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b="1" dirty="0">
                <a:solidFill>
                  <a:schemeClr val="bg1"/>
                </a:solidFill>
              </a:rPr>
              <a:t> 	планування заходів відповідно до мети і завдань </a:t>
            </a:r>
            <a:r>
              <a:rPr lang="uk-UA" sz="2400" b="1" dirty="0" smtClean="0">
                <a:solidFill>
                  <a:schemeClr val="bg1"/>
                </a:solidFill>
              </a:rPr>
              <a:t>(а </a:t>
            </a:r>
            <a:r>
              <a:rPr lang="uk-UA" sz="2400" b="1" dirty="0">
                <a:solidFill>
                  <a:schemeClr val="bg1"/>
                </a:solidFill>
              </a:rPr>
              <a:t>також спланованих результатів їх </a:t>
            </a:r>
            <a:r>
              <a:rPr lang="uk-UA" sz="2400" b="1" dirty="0" smtClean="0">
                <a:solidFill>
                  <a:schemeClr val="bg1"/>
                </a:solidFill>
              </a:rPr>
              <a:t>виконання) </a:t>
            </a:r>
            <a:r>
              <a:rPr lang="uk-UA" sz="2400" b="1" dirty="0">
                <a:solidFill>
                  <a:schemeClr val="bg1"/>
                </a:solidFill>
              </a:rPr>
              <a:t>року;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b="1" dirty="0">
                <a:solidFill>
                  <a:schemeClr val="bg1"/>
                </a:solidFill>
              </a:rPr>
              <a:t> 	оцінювання заходів за очікуваними результатами;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b="1" dirty="0">
                <a:solidFill>
                  <a:schemeClr val="bg1"/>
                </a:solidFill>
              </a:rPr>
              <a:t> 	оформлення загального плану роботи школи на поточний рік;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b="1" dirty="0">
                <a:solidFill>
                  <a:schemeClr val="bg1"/>
                </a:solidFill>
              </a:rPr>
              <a:t> 	складання календарного плану.</a:t>
            </a:r>
            <a:endParaRPr lang="uk-UA" sz="2400" b="1" dirty="0" smtClean="0">
              <a:solidFill>
                <a:prstClr val="white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2" y="647029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>
                <a:solidFill>
                  <a:schemeClr val="bg1"/>
                </a:solidFill>
              </a:rPr>
              <a:t>Апробація різних підходів до відбору розділів річного плану показала, що найбільш ефективним є конструювання його по колективам, тому що в такому випадку план виходить цілісним (охоплює всіх учасників освітнього процесу), компактним (виключає велика кількість розділів плану). Структура такого плану відрізняється науково </a:t>
            </a:r>
            <a:r>
              <a:rPr lang="uk-UA" sz="2800" dirty="0" smtClean="0">
                <a:solidFill>
                  <a:schemeClr val="bg1"/>
                </a:solidFill>
              </a:rPr>
              <a:t>обґрунтованим </a:t>
            </a:r>
            <a:r>
              <a:rPr lang="uk-UA" sz="2800" dirty="0">
                <a:solidFill>
                  <a:schemeClr val="bg1"/>
                </a:solidFill>
              </a:rPr>
              <a:t>системним підходом до його моделювання</a:t>
            </a:r>
            <a:r>
              <a:rPr lang="uk-UA" sz="28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uk-UA" sz="3200" b="1" dirty="0">
                <a:solidFill>
                  <a:schemeClr val="bg1"/>
                </a:solidFill>
              </a:rPr>
              <a:t>Структура </a:t>
            </a:r>
            <a:r>
              <a:rPr lang="uk-UA" sz="3200" b="1" dirty="0" smtClean="0">
                <a:solidFill>
                  <a:schemeClr val="bg1"/>
                </a:solidFill>
              </a:rPr>
              <a:t>річного </a:t>
            </a:r>
            <a:r>
              <a:rPr lang="uk-UA" sz="3200" b="1" dirty="0">
                <a:solidFill>
                  <a:schemeClr val="bg1"/>
                </a:solidFill>
              </a:rPr>
              <a:t>плану по колективам: 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b="1" dirty="0" smtClean="0">
                <a:solidFill>
                  <a:schemeClr val="bg1"/>
                </a:solidFill>
              </a:rPr>
              <a:t>-</a:t>
            </a:r>
            <a:r>
              <a:rPr lang="uk-UA" sz="2800" b="1" dirty="0" smtClean="0">
                <a:solidFill>
                  <a:schemeClr val="bg1"/>
                </a:solidFill>
              </a:rPr>
              <a:t> </a:t>
            </a:r>
            <a:r>
              <a:rPr lang="uk-UA" sz="2800" b="1" dirty="0">
                <a:solidFill>
                  <a:schemeClr val="bg1"/>
                </a:solidFill>
              </a:rPr>
              <a:t>робота з </a:t>
            </a:r>
            <a:r>
              <a:rPr lang="uk-UA" sz="2800" b="1" dirty="0" smtClean="0">
                <a:solidFill>
                  <a:schemeClr val="bg1"/>
                </a:solidFill>
              </a:rPr>
              <a:t>педкадрами; </a:t>
            </a:r>
            <a:r>
              <a:rPr lang="uk-UA" sz="2800" b="1" dirty="0">
                <a:solidFill>
                  <a:schemeClr val="bg1"/>
                </a:solidFill>
              </a:rPr>
              <a:t/>
            </a:r>
            <a:br>
              <a:rPr lang="uk-UA" sz="2800" b="1" dirty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>-</a:t>
            </a:r>
            <a:r>
              <a:rPr lang="uk-UA" sz="2800" b="1" dirty="0">
                <a:solidFill>
                  <a:schemeClr val="bg1"/>
                </a:solidFill>
              </a:rPr>
              <a:t>  робота з </a:t>
            </a:r>
            <a:r>
              <a:rPr lang="uk-UA" sz="2800" b="1" dirty="0" smtClean="0">
                <a:solidFill>
                  <a:schemeClr val="bg1"/>
                </a:solidFill>
              </a:rPr>
              <a:t>учнівським </a:t>
            </a:r>
            <a:r>
              <a:rPr lang="uk-UA" sz="2800" b="1" dirty="0">
                <a:solidFill>
                  <a:schemeClr val="bg1"/>
                </a:solidFill>
              </a:rPr>
              <a:t>колективом; </a:t>
            </a:r>
            <a:br>
              <a:rPr lang="uk-UA" sz="2800" b="1" dirty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>-</a:t>
            </a:r>
            <a:r>
              <a:rPr lang="uk-UA" sz="2800" b="1" dirty="0">
                <a:solidFill>
                  <a:schemeClr val="bg1"/>
                </a:solidFill>
              </a:rPr>
              <a:t>  робота з </a:t>
            </a:r>
            <a:r>
              <a:rPr lang="uk-UA" sz="2800" b="1" dirty="0" smtClean="0">
                <a:solidFill>
                  <a:schemeClr val="bg1"/>
                </a:solidFill>
              </a:rPr>
              <a:t>батьками </a:t>
            </a:r>
            <a:r>
              <a:rPr lang="uk-UA" sz="2800" b="1" dirty="0">
                <a:solidFill>
                  <a:schemeClr val="bg1"/>
                </a:solidFill>
              </a:rPr>
              <a:t>і громадськістю; </a:t>
            </a:r>
            <a:br>
              <a:rPr lang="uk-UA" sz="2800" b="1" dirty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>-</a:t>
            </a:r>
            <a:r>
              <a:rPr lang="uk-UA" sz="2800" b="1" dirty="0">
                <a:solidFill>
                  <a:schemeClr val="bg1"/>
                </a:solidFill>
              </a:rPr>
              <a:t>  робота з </a:t>
            </a:r>
            <a:r>
              <a:rPr lang="uk-UA" sz="2800" b="1" dirty="0" smtClean="0">
                <a:solidFill>
                  <a:schemeClr val="bg1"/>
                </a:solidFill>
              </a:rPr>
              <a:t>керівниками школи і т.д.</a:t>
            </a:r>
            <a:endParaRPr lang="uk-UA" sz="2800" b="1" dirty="0" smtClean="0">
              <a:solidFill>
                <a:schemeClr val="bg1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2" y="647029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>
                <a:solidFill>
                  <a:schemeClr val="bg1"/>
                </a:solidFill>
              </a:rPr>
              <a:t>СТРУКТУРА ПРОГРАМИ АНАЛІЗУ ПІДСУМКІВ ДІЯЛЬНОСТІ ШКОЛИ ЗА </a:t>
            </a:r>
            <a:r>
              <a:rPr lang="uk-UA" sz="2800" b="1" u="sng" dirty="0" smtClean="0">
                <a:solidFill>
                  <a:schemeClr val="bg1"/>
                </a:solidFill>
              </a:rPr>
              <a:t>РІК</a:t>
            </a:r>
          </a:p>
          <a:p>
            <a:pPr algn="ctr"/>
            <a:endParaRPr lang="ru-RU" sz="2800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b="1" dirty="0">
                <a:solidFill>
                  <a:schemeClr val="bg1"/>
                </a:solidFill>
              </a:rPr>
              <a:t>Управління школою і діяльність адміністрації по контролю якості освіти.</a:t>
            </a:r>
            <a:endParaRPr lang="ru-RU" sz="2400" b="1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b="1" dirty="0">
                <a:solidFill>
                  <a:schemeClr val="bg1"/>
                </a:solidFill>
              </a:rPr>
              <a:t>Організація </a:t>
            </a:r>
            <a:r>
              <a:rPr lang="uk-UA" sz="2400" b="1">
                <a:solidFill>
                  <a:schemeClr val="bg1"/>
                </a:solidFill>
              </a:rPr>
              <a:t>навчального  </a:t>
            </a:r>
            <a:r>
              <a:rPr lang="uk-UA" sz="2400" b="1" smtClean="0">
                <a:solidFill>
                  <a:schemeClr val="bg1"/>
                </a:solidFill>
              </a:rPr>
              <a:t>процесу.</a:t>
            </a:r>
            <a:endParaRPr lang="ru-RU" sz="2400" b="1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b="1" dirty="0">
                <a:solidFill>
                  <a:schemeClr val="bg1"/>
                </a:solidFill>
              </a:rPr>
              <a:t>Виховна </a:t>
            </a:r>
            <a:r>
              <a:rPr lang="uk-UA" sz="2400" b="1" dirty="0" smtClean="0">
                <a:solidFill>
                  <a:schemeClr val="bg1"/>
                </a:solidFill>
              </a:rPr>
              <a:t>робота.</a:t>
            </a:r>
            <a:endParaRPr lang="ru-RU" sz="2400" b="1" dirty="0">
              <a:solidFill>
                <a:schemeClr val="bg1"/>
              </a:solidFill>
            </a:endParaRPr>
          </a:p>
          <a:p>
            <a:r>
              <a:rPr lang="uk-UA" sz="2400" b="1" dirty="0" smtClean="0">
                <a:solidFill>
                  <a:schemeClr val="bg1"/>
                </a:solidFill>
              </a:rPr>
              <a:t>4.   Методична </a:t>
            </a:r>
            <a:r>
              <a:rPr lang="uk-UA" sz="2400" b="1" dirty="0">
                <a:solidFill>
                  <a:schemeClr val="bg1"/>
                </a:solidFill>
              </a:rPr>
              <a:t>діяльність педагогічного колективу, робота з педагогічними </a:t>
            </a:r>
            <a:r>
              <a:rPr lang="uk-UA" sz="2400" b="1" dirty="0" smtClean="0">
                <a:solidFill>
                  <a:schemeClr val="bg1"/>
                </a:solidFill>
              </a:rPr>
              <a:t>кадрами.    </a:t>
            </a:r>
            <a:endParaRPr lang="ru-RU" sz="2400" b="1" dirty="0">
              <a:solidFill>
                <a:schemeClr val="bg1"/>
              </a:solidFill>
            </a:endParaRPr>
          </a:p>
          <a:p>
            <a:r>
              <a:rPr lang="uk-UA" sz="2400" b="1" dirty="0" smtClean="0">
                <a:solidFill>
                  <a:schemeClr val="bg1"/>
                </a:solidFill>
              </a:rPr>
              <a:t>5.    Психолого-педагогічний </a:t>
            </a:r>
            <a:r>
              <a:rPr lang="uk-UA" sz="2400" b="1" dirty="0">
                <a:solidFill>
                  <a:schemeClr val="bg1"/>
                </a:solidFill>
              </a:rPr>
              <a:t>і медико-соціальний супровід освітнього процесу.</a:t>
            </a:r>
            <a:endParaRPr lang="ru-RU" sz="2400" b="1" dirty="0">
              <a:solidFill>
                <a:schemeClr val="bg1"/>
              </a:solidFill>
            </a:endParaRPr>
          </a:p>
          <a:p>
            <a:r>
              <a:rPr lang="uk-UA" sz="2400" b="1" dirty="0" smtClean="0">
                <a:solidFill>
                  <a:schemeClr val="bg1"/>
                </a:solidFill>
              </a:rPr>
              <a:t>6.    Робота </a:t>
            </a:r>
            <a:r>
              <a:rPr lang="uk-UA" sz="2400" b="1" dirty="0">
                <a:solidFill>
                  <a:schemeClr val="bg1"/>
                </a:solidFill>
              </a:rPr>
              <a:t>з батьками і громадськістю.</a:t>
            </a:r>
            <a:endParaRPr lang="ru-RU" sz="2400" b="1" dirty="0">
              <a:solidFill>
                <a:schemeClr val="bg1"/>
              </a:solidFill>
            </a:endParaRPr>
          </a:p>
          <a:p>
            <a:r>
              <a:rPr lang="uk-UA" sz="2400" b="1" dirty="0" smtClean="0">
                <a:solidFill>
                  <a:schemeClr val="bg1"/>
                </a:solidFill>
              </a:rPr>
              <a:t>7.    Робота </a:t>
            </a:r>
            <a:r>
              <a:rPr lang="uk-UA" sz="2400" b="1" dirty="0">
                <a:solidFill>
                  <a:schemeClr val="bg1"/>
                </a:solidFill>
              </a:rPr>
              <a:t>шкільної </a:t>
            </a:r>
            <a:r>
              <a:rPr lang="uk-UA" sz="2400" b="1" dirty="0" smtClean="0">
                <a:solidFill>
                  <a:schemeClr val="bg1"/>
                </a:solidFill>
              </a:rPr>
              <a:t>бібліотеки.</a:t>
            </a:r>
            <a:endParaRPr lang="ru-RU" sz="2400" b="1" dirty="0">
              <a:solidFill>
                <a:schemeClr val="bg1"/>
              </a:solidFill>
            </a:endParaRPr>
          </a:p>
          <a:p>
            <a:r>
              <a:rPr lang="uk-UA" sz="2400" b="1" dirty="0" smtClean="0">
                <a:solidFill>
                  <a:schemeClr val="bg1"/>
                </a:solidFill>
              </a:rPr>
              <a:t>8.    Матеріально-технічне </a:t>
            </a:r>
            <a:r>
              <a:rPr lang="uk-UA" sz="2400" b="1" dirty="0">
                <a:solidFill>
                  <a:schemeClr val="bg1"/>
                </a:solidFill>
              </a:rPr>
              <a:t>і фінансове забезпечення.</a:t>
            </a:r>
            <a:endParaRPr lang="ru-RU" sz="2400" b="1" dirty="0">
              <a:solidFill>
                <a:schemeClr val="bg1"/>
              </a:solidFill>
            </a:endParaRPr>
          </a:p>
          <a:p>
            <a:r>
              <a:rPr lang="uk-UA" sz="2400" b="1" dirty="0">
                <a:solidFill>
                  <a:schemeClr val="bg1"/>
                </a:solidFill>
              </a:rPr>
              <a:t> 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2" y="647029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90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000" b="1" dirty="0" smtClean="0">
                <a:solidFill>
                  <a:prstClr val="white"/>
                </a:solidFill>
              </a:rPr>
              <a:t>Річний план - це структурований відповідно до визначених розділів зміст діяльності школи у наступному році. Єдиної, обов’язкової для всіх шкіл структури плану роботи бути не може</a:t>
            </a:r>
            <a:r>
              <a:rPr lang="ru-RU" sz="3000" b="1" dirty="0" smtClean="0">
                <a:solidFill>
                  <a:prstClr val="white"/>
                </a:solidFill>
              </a:rPr>
              <a:t>.</a:t>
            </a:r>
          </a:p>
          <a:p>
            <a:pPr algn="ctr"/>
            <a:endParaRPr lang="ru-RU" sz="400" b="1" dirty="0" smtClean="0">
              <a:solidFill>
                <a:prstClr val="white"/>
              </a:solidFill>
            </a:endParaRPr>
          </a:p>
          <a:p>
            <a:pPr algn="ctr"/>
            <a:r>
              <a:rPr lang="uk-UA" sz="2800" b="1" u="sng" dirty="0" smtClean="0">
                <a:solidFill>
                  <a:prstClr val="white"/>
                </a:solidFill>
              </a:rPr>
              <a:t>Річний план роботи на навчальний рік є найважливішим локальним актом школи, основним засобом управління: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prstClr val="white"/>
                </a:solidFill>
              </a:rPr>
              <a:t>діяльністю педагогічного та учнівського колективів;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prstClr val="white"/>
                </a:solidFill>
              </a:rPr>
              <a:t>діяльністю всіх учасників освітнього процесу школи;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prstClr val="white"/>
                </a:solidFill>
              </a:rPr>
              <a:t>забезпеченням умов для досягнення запланованих результатів.</a:t>
            </a:r>
          </a:p>
          <a:p>
            <a:pPr algn="ctr"/>
            <a:endParaRPr lang="ru-RU" sz="3600" b="1" dirty="0" smtClean="0">
              <a:solidFill>
                <a:prstClr val="white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2" y="647029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4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Вимоги до аналізу підсумків навчального року</a:t>
            </a:r>
          </a:p>
          <a:p>
            <a:pPr algn="ctr"/>
            <a:endParaRPr lang="uk-UA" sz="2800" b="1" dirty="0">
              <a:solidFill>
                <a:schemeClr val="bg1"/>
              </a:solidFill>
            </a:endParaRPr>
          </a:p>
          <a:p>
            <a:r>
              <a:rPr lang="uk-UA" sz="2800" b="1" dirty="0">
                <a:solidFill>
                  <a:schemeClr val="bg1"/>
                </a:solidFill>
              </a:rPr>
              <a:t>1.	</a:t>
            </a:r>
            <a:r>
              <a:rPr lang="uk-UA" sz="2400" b="1" dirty="0">
                <a:solidFill>
                  <a:schemeClr val="bg1"/>
                </a:solidFill>
              </a:rPr>
              <a:t>Усі результати оцінюються з позиції виконання завдань року і виконання запланованого.</a:t>
            </a:r>
          </a:p>
          <a:p>
            <a:r>
              <a:rPr lang="uk-UA" sz="2400" b="1" dirty="0">
                <a:solidFill>
                  <a:schemeClr val="bg1"/>
                </a:solidFill>
              </a:rPr>
              <a:t>2.	Якість роботи шкільного колективу, окремих учителів, їх об’єднань оцінюється з точки зору досягнутих ними результатів.</a:t>
            </a:r>
          </a:p>
          <a:p>
            <a:r>
              <a:rPr lang="uk-UA" sz="2400" b="1" dirty="0">
                <a:solidFill>
                  <a:schemeClr val="bg1"/>
                </a:solidFill>
              </a:rPr>
              <a:t>3.	Поєднуються якісні і кількісні показники при визначенні результатів, використовуються порівняння їх із попередніми роками.</a:t>
            </a:r>
          </a:p>
          <a:p>
            <a:r>
              <a:rPr lang="uk-UA" sz="2400" b="1" dirty="0">
                <a:solidFill>
                  <a:schemeClr val="bg1"/>
                </a:solidFill>
              </a:rPr>
              <a:t>4.	Крім загальної оцінки стану і результатів педагогічного процесу в школі, розглядається результативність у класах із предметів, окремих учителів.</a:t>
            </a:r>
          </a:p>
          <a:p>
            <a:r>
              <a:rPr lang="uk-UA" sz="2400" b="1" dirty="0">
                <a:solidFill>
                  <a:schemeClr val="bg1"/>
                </a:solidFill>
              </a:rPr>
              <a:t> 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2" y="647029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38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33098" y="1462665"/>
            <a:ext cx="834335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>За рекомендацією Т.І. </a:t>
            </a:r>
            <a:r>
              <a:rPr lang="uk-UA" sz="2800" b="1" dirty="0" err="1" smtClean="0">
                <a:solidFill>
                  <a:schemeClr val="bg1"/>
                </a:solidFill>
              </a:rPr>
              <a:t>Шамової</a:t>
            </a:r>
            <a:r>
              <a:rPr lang="uk-UA" sz="28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1.</a:t>
            </a:r>
            <a:r>
              <a:rPr lang="uk-UA" sz="4000" dirty="0" smtClean="0">
                <a:solidFill>
                  <a:schemeClr val="bg1"/>
                </a:solidFill>
              </a:rPr>
              <a:t>   	</a:t>
            </a:r>
            <a:r>
              <a:rPr lang="uk-UA" sz="2000" dirty="0" smtClean="0">
                <a:solidFill>
                  <a:schemeClr val="bg1"/>
                </a:solidFill>
              </a:rPr>
              <a:t>Короткий аналіз підсумків року і нові завдання.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2.      	Здійснення всеобучу.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3.      	Діяльність педагогічного колективу, спрямована на підвищення    </a:t>
            </a:r>
          </a:p>
          <a:p>
            <a:pPr indent="441325"/>
            <a:r>
              <a:rPr lang="uk-UA" sz="2000" dirty="0" smtClean="0">
                <a:solidFill>
                  <a:schemeClr val="bg1"/>
                </a:solidFill>
              </a:rPr>
              <a:t>якості навчально-виховного процесу.</a:t>
            </a:r>
          </a:p>
          <a:p>
            <a:pPr marL="457200" lvl="2" indent="-457200">
              <a:buAutoNum type="arabicPeriod" startAt="4"/>
            </a:pPr>
            <a:r>
              <a:rPr lang="uk-UA" sz="2000" dirty="0" smtClean="0">
                <a:solidFill>
                  <a:schemeClr val="bg1"/>
                </a:solidFill>
              </a:rPr>
              <a:t>        Діяльність шкільного колективу щодо удосконалення трудової        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                підготовки учнів.</a:t>
            </a:r>
          </a:p>
          <a:p>
            <a:pPr marL="457200" indent="-457200">
              <a:buAutoNum type="arabicPeriod" startAt="5"/>
            </a:pPr>
            <a:r>
              <a:rPr lang="uk-UA" sz="2000" dirty="0" smtClean="0">
                <a:solidFill>
                  <a:schemeClr val="bg1"/>
                </a:solidFill>
              </a:rPr>
              <a:t> 	Робота школи, сім’ї, громадськості щодо виховання учнів.        	Педагогічна пропаганда серед батьків та населення. Школа як центр виховної роботи в мікрорайоні.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6.     	 Робота з педагогічними кадрами.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7.      	Система внутрішньо шкільного контролю.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8.     	 Зміцнення навчально-матеріальної бази школи.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9.     	 Організаційно-педагогічні заходи.</a:t>
            </a:r>
          </a:p>
          <a:p>
            <a:endParaRPr lang="ru-RU" sz="4000" dirty="0" smtClean="0">
              <a:solidFill>
                <a:schemeClr val="bg1"/>
              </a:solidFill>
            </a:endParaRPr>
          </a:p>
          <a:p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5500" y="318623"/>
            <a:ext cx="82509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Варіанти структурування </a:t>
            </a:r>
          </a:p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річного плану роботи школи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РІЧНЕ ПЛАНУВАННЯ</a:t>
            </a:r>
            <a:endParaRPr lang="uk-UA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3" y="649287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prstClr val="white"/>
                </a:solidFill>
              </a:rPr>
              <a:t>За рекомендацією І.П. </a:t>
            </a:r>
            <a:r>
              <a:rPr lang="uk-UA" sz="2800" b="1" dirty="0" err="1" smtClean="0">
                <a:solidFill>
                  <a:prstClr val="white"/>
                </a:solidFill>
              </a:rPr>
              <a:t>Жерносека</a:t>
            </a:r>
            <a:r>
              <a:rPr lang="uk-UA" sz="2800" b="1" dirty="0" smtClean="0">
                <a:solidFill>
                  <a:prstClr val="white"/>
                </a:solidFill>
              </a:rPr>
              <a:t>:</a:t>
            </a:r>
          </a:p>
          <a:p>
            <a:endParaRPr lang="uk-UA" sz="2000" dirty="0" smtClean="0">
              <a:solidFill>
                <a:prstClr val="white"/>
              </a:solidFill>
            </a:endParaRPr>
          </a:p>
          <a:p>
            <a:r>
              <a:rPr lang="uk-UA" sz="2000" dirty="0" smtClean="0">
                <a:solidFill>
                  <a:prstClr val="white"/>
                </a:solidFill>
              </a:rPr>
              <a:t>1.	</a:t>
            </a:r>
            <a:r>
              <a:rPr lang="uk-UA" sz="2400" b="1" dirty="0" smtClean="0">
                <a:solidFill>
                  <a:prstClr val="white"/>
                </a:solidFill>
              </a:rPr>
              <a:t>Вступ.</a:t>
            </a:r>
          </a:p>
          <a:p>
            <a:r>
              <a:rPr lang="uk-UA" sz="2400" b="1" dirty="0" smtClean="0">
                <a:solidFill>
                  <a:prstClr val="white"/>
                </a:solidFill>
              </a:rPr>
              <a:t>2.	Діяльність педагогічного колективу із залучення молоді  </a:t>
            </a:r>
          </a:p>
          <a:p>
            <a:r>
              <a:rPr lang="uk-UA" sz="2400" b="1" dirty="0" smtClean="0">
                <a:solidFill>
                  <a:prstClr val="white"/>
                </a:solidFill>
              </a:rPr>
              <a:t>мікрорайону до навчання.</a:t>
            </a:r>
          </a:p>
          <a:p>
            <a:r>
              <a:rPr lang="uk-UA" sz="2400" b="1" dirty="0" smtClean="0">
                <a:solidFill>
                  <a:prstClr val="white"/>
                </a:solidFill>
              </a:rPr>
              <a:t>3.	Робота педагогічного колективу, спрямована на підвищення якості навчально-виховного процесу.</a:t>
            </a:r>
          </a:p>
          <a:p>
            <a:r>
              <a:rPr lang="uk-UA" sz="2400" b="1" dirty="0" smtClean="0">
                <a:solidFill>
                  <a:prstClr val="white"/>
                </a:solidFill>
              </a:rPr>
              <a:t>4.	Організація трудового навчання, виховання і професійної орієнтації.</a:t>
            </a:r>
          </a:p>
          <a:p>
            <a:r>
              <a:rPr lang="uk-UA" sz="2400" b="1" dirty="0" smtClean="0">
                <a:solidFill>
                  <a:prstClr val="white"/>
                </a:solidFill>
              </a:rPr>
              <a:t>5.	Робота з педагогічними кадрами.</a:t>
            </a:r>
          </a:p>
          <a:p>
            <a:r>
              <a:rPr lang="uk-UA" sz="2400" b="1" dirty="0" smtClean="0">
                <a:solidFill>
                  <a:prstClr val="white"/>
                </a:solidFill>
              </a:rPr>
              <a:t>6.	Підвищення ролі громадськості в житті школи. координація шкільного управління.</a:t>
            </a:r>
          </a:p>
          <a:p>
            <a:r>
              <a:rPr lang="uk-UA" sz="2400" b="1" dirty="0" smtClean="0">
                <a:solidFill>
                  <a:prstClr val="white"/>
                </a:solidFill>
              </a:rPr>
              <a:t>7.	Зміцнення, раціональне використання навчально-матеріальної бази школи.</a:t>
            </a:r>
          </a:p>
          <a:p>
            <a:endParaRPr lang="ru-RU" sz="4000" dirty="0" smtClean="0">
              <a:solidFill>
                <a:prstClr val="white"/>
              </a:solidFill>
            </a:endParaRPr>
          </a:p>
          <a:p>
            <a:endParaRPr lang="uk-UA" sz="4000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3" y="6511754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prstClr val="white"/>
                </a:solidFill>
              </a:rPr>
              <a:t>За рекомендацією В.П. Семенова:</a:t>
            </a:r>
          </a:p>
          <a:p>
            <a:endParaRPr lang="uk-UA" sz="2800" b="1" dirty="0" smtClean="0">
              <a:solidFill>
                <a:prstClr val="white"/>
              </a:solidFill>
            </a:endParaRPr>
          </a:p>
          <a:p>
            <a:r>
              <a:rPr lang="uk-UA" sz="2400" b="1" dirty="0" smtClean="0">
                <a:solidFill>
                  <a:prstClr val="white"/>
                </a:solidFill>
              </a:rPr>
              <a:t>Вступ (аналіз підсумків і завдання на новий навчальний рік).</a:t>
            </a:r>
          </a:p>
          <a:p>
            <a:r>
              <a:rPr lang="uk-UA" sz="2400" b="1" dirty="0" smtClean="0">
                <a:solidFill>
                  <a:prstClr val="white"/>
                </a:solidFill>
              </a:rPr>
              <a:t>1.	Організаційно-педагогічні заходи.</a:t>
            </a:r>
          </a:p>
          <a:p>
            <a:r>
              <a:rPr lang="uk-UA" sz="2400" b="1" dirty="0" smtClean="0">
                <a:solidFill>
                  <a:prstClr val="white"/>
                </a:solidFill>
              </a:rPr>
              <a:t>2.	Навчально-методична робота.</a:t>
            </a:r>
          </a:p>
          <a:p>
            <a:r>
              <a:rPr lang="uk-UA" sz="2400" b="1" dirty="0" smtClean="0">
                <a:solidFill>
                  <a:prstClr val="white"/>
                </a:solidFill>
              </a:rPr>
              <a:t>3.	Виховна робота з учнями.</a:t>
            </a:r>
          </a:p>
          <a:p>
            <a:r>
              <a:rPr lang="uk-UA" sz="2400" b="1" dirty="0" smtClean="0">
                <a:solidFill>
                  <a:prstClr val="white"/>
                </a:solidFill>
              </a:rPr>
              <a:t>4.	Система внутрішньошкільного контролю.</a:t>
            </a:r>
          </a:p>
          <a:p>
            <a:endParaRPr lang="uk-UA" sz="2000" dirty="0" smtClean="0">
              <a:solidFill>
                <a:prstClr val="white"/>
              </a:solidFill>
            </a:endParaRPr>
          </a:p>
          <a:p>
            <a:endParaRPr lang="uk-UA" sz="2000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3" y="647029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33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white"/>
                </a:solidFill>
              </a:rPr>
              <a:t>За </a:t>
            </a:r>
            <a:r>
              <a:rPr lang="ru-RU" sz="2800" b="1" dirty="0" err="1" smtClean="0">
                <a:solidFill>
                  <a:prstClr val="white"/>
                </a:solidFill>
              </a:rPr>
              <a:t>рекомендаціями</a:t>
            </a:r>
            <a:r>
              <a:rPr lang="ru-RU" sz="2800" b="1" dirty="0" smtClean="0">
                <a:solidFill>
                  <a:prstClr val="white"/>
                </a:solidFill>
              </a:rPr>
              <a:t> М.М</a:t>
            </a:r>
            <a:r>
              <a:rPr lang="ru-RU" sz="2800" b="1" dirty="0">
                <a:solidFill>
                  <a:prstClr val="white"/>
                </a:solidFill>
              </a:rPr>
              <a:t>. </a:t>
            </a:r>
            <a:r>
              <a:rPr lang="ru-RU" sz="2800" b="1" dirty="0" err="1" smtClean="0">
                <a:solidFill>
                  <a:prstClr val="white"/>
                </a:solidFill>
              </a:rPr>
              <a:t>Тураша</a:t>
            </a:r>
            <a:r>
              <a:rPr lang="ru-RU" sz="2800" b="1" dirty="0" smtClean="0">
                <a:solidFill>
                  <a:prstClr val="white"/>
                </a:solidFill>
              </a:rPr>
              <a:t>, М.В</a:t>
            </a:r>
            <a:r>
              <a:rPr lang="ru-RU" sz="2800" b="1" dirty="0">
                <a:solidFill>
                  <a:prstClr val="white"/>
                </a:solidFill>
              </a:rPr>
              <a:t>. </a:t>
            </a:r>
            <a:r>
              <a:rPr lang="ru-RU" sz="2800" b="1" dirty="0" err="1" smtClean="0">
                <a:solidFill>
                  <a:prstClr val="white"/>
                </a:solidFill>
              </a:rPr>
              <a:t>Гадецького</a:t>
            </a:r>
            <a:r>
              <a:rPr lang="ru-RU" sz="2800" b="1" dirty="0" smtClean="0">
                <a:solidFill>
                  <a:prstClr val="white"/>
                </a:solidFill>
              </a:rPr>
              <a:t>, О.Л</a:t>
            </a:r>
            <a:r>
              <a:rPr lang="ru-RU" sz="2800" b="1" dirty="0">
                <a:solidFill>
                  <a:prstClr val="white"/>
                </a:solidFill>
              </a:rPr>
              <a:t>. </a:t>
            </a:r>
            <a:r>
              <a:rPr lang="ru-RU" sz="2800" b="1" dirty="0" err="1" smtClean="0">
                <a:solidFill>
                  <a:prstClr val="white"/>
                </a:solidFill>
              </a:rPr>
              <a:t>Сидоренка</a:t>
            </a:r>
            <a:r>
              <a:rPr lang="ru-RU" sz="2800" b="1" dirty="0" smtClean="0">
                <a:solidFill>
                  <a:prstClr val="white"/>
                </a:solidFill>
              </a:rPr>
              <a:t>:</a:t>
            </a:r>
            <a:endParaRPr lang="ru-RU" sz="2800" b="1" dirty="0">
              <a:solidFill>
                <a:prstClr val="white"/>
              </a:solidFill>
            </a:endParaRPr>
          </a:p>
          <a:p>
            <a:r>
              <a:rPr lang="uk-UA" sz="2000" b="1" dirty="0" smtClean="0">
                <a:solidFill>
                  <a:prstClr val="white"/>
                </a:solidFill>
              </a:rPr>
              <a:t>1</a:t>
            </a:r>
            <a:r>
              <a:rPr lang="uk-UA" sz="2000" b="1" dirty="0">
                <a:solidFill>
                  <a:prstClr val="white"/>
                </a:solidFill>
              </a:rPr>
              <a:t>.	</a:t>
            </a:r>
            <a:r>
              <a:rPr lang="uk-UA" sz="1700" b="1" dirty="0">
                <a:solidFill>
                  <a:prstClr val="white"/>
                </a:solidFill>
              </a:rPr>
              <a:t>Аналіз підсумків навчального року. Пріоритетні цілі школи на новий навчальний рік.</a:t>
            </a:r>
          </a:p>
          <a:p>
            <a:r>
              <a:rPr lang="uk-UA" sz="1700" b="1" dirty="0">
                <a:solidFill>
                  <a:prstClr val="white"/>
                </a:solidFill>
              </a:rPr>
              <a:t>2.	Організація роботи школи.</a:t>
            </a:r>
          </a:p>
          <a:p>
            <a:r>
              <a:rPr lang="uk-UA" sz="1700" b="1" dirty="0">
                <a:solidFill>
                  <a:prstClr val="white"/>
                </a:solidFill>
              </a:rPr>
              <a:t>3.	Створення необхідних умов для навчання, виховання та розвитку учнів.</a:t>
            </a:r>
          </a:p>
          <a:p>
            <a:r>
              <a:rPr lang="uk-UA" sz="1700" b="1" dirty="0">
                <a:solidFill>
                  <a:prstClr val="white"/>
                </a:solidFill>
              </a:rPr>
              <a:t>4.	Діяльність педагогічного колективу, спрямована на підвищення якості навчання, виховання та розвитку учнів.</a:t>
            </a:r>
          </a:p>
          <a:p>
            <a:r>
              <a:rPr lang="uk-UA" sz="1700" b="1" dirty="0">
                <a:solidFill>
                  <a:prstClr val="white"/>
                </a:solidFill>
              </a:rPr>
              <a:t>5.	Позакласна та позашкільна вихована робота з учнями. організація духовно повноцінної життєдіяльності дітей та підвищення їх особистого статусу.</a:t>
            </a:r>
          </a:p>
          <a:p>
            <a:r>
              <a:rPr lang="uk-UA" sz="1700" b="1" dirty="0">
                <a:solidFill>
                  <a:prstClr val="white"/>
                </a:solidFill>
              </a:rPr>
              <a:t>6.	Підготовка, підбір та розстановка педагогічних кадрів. наукова та методична робота з кадрами.</a:t>
            </a:r>
          </a:p>
          <a:p>
            <a:r>
              <a:rPr lang="uk-UA" sz="1700" b="1" dirty="0">
                <a:solidFill>
                  <a:prstClr val="white"/>
                </a:solidFill>
              </a:rPr>
              <a:t>7.	Охорона здоров’я і життя дітей, учителів, технічних працівників. Заходи з техніки безпеки і охорони праці. оздоровлення учнів.</a:t>
            </a:r>
          </a:p>
          <a:p>
            <a:r>
              <a:rPr lang="uk-UA" sz="1700" b="1" dirty="0">
                <a:solidFill>
                  <a:prstClr val="white"/>
                </a:solidFill>
              </a:rPr>
              <a:t>8.	Заходи щодо подальшого покращення використання та зміцнення навчально-матеріальної бази школи.</a:t>
            </a:r>
          </a:p>
          <a:p>
            <a:r>
              <a:rPr lang="uk-UA" sz="1700" b="1" dirty="0">
                <a:solidFill>
                  <a:prstClr val="white"/>
                </a:solidFill>
              </a:rPr>
              <a:t>9.	Фінансово-господарська діяльність.</a:t>
            </a:r>
          </a:p>
          <a:p>
            <a:r>
              <a:rPr lang="uk-UA" sz="1700" b="1" dirty="0">
                <a:solidFill>
                  <a:prstClr val="white"/>
                </a:solidFill>
              </a:rPr>
              <a:t>10.	Спільна робота школи, сім’ї та громадськості з виховання учнів. Педагогічна пропаганда серед батьків та населення.</a:t>
            </a:r>
          </a:p>
          <a:p>
            <a:r>
              <a:rPr lang="uk-UA" sz="1700" b="1" dirty="0">
                <a:solidFill>
                  <a:prstClr val="white"/>
                </a:solidFill>
              </a:rPr>
              <a:t>11.	Організаційна та контролююча діяльність керівників школи.</a:t>
            </a:r>
          </a:p>
          <a:p>
            <a:endParaRPr lang="uk-UA" sz="2000" b="1" dirty="0">
              <a:solidFill>
                <a:prstClr val="white"/>
              </a:solidFill>
            </a:endParaRPr>
          </a:p>
          <a:p>
            <a:endParaRPr lang="ru-RU" sz="2800" b="1" dirty="0" smtClean="0">
              <a:solidFill>
                <a:prstClr val="white"/>
              </a:solidFill>
            </a:endParaRPr>
          </a:p>
          <a:p>
            <a:endParaRPr lang="uk-UA" sz="2000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2" y="6495988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white"/>
                </a:solidFill>
              </a:rPr>
              <a:t>За </a:t>
            </a:r>
            <a:r>
              <a:rPr lang="ru-RU" sz="2800" b="1" dirty="0">
                <a:solidFill>
                  <a:prstClr val="white"/>
                </a:solidFill>
              </a:rPr>
              <a:t>структурою </a:t>
            </a:r>
            <a:r>
              <a:rPr lang="ru-RU" sz="2800" b="1" dirty="0" smtClean="0">
                <a:solidFill>
                  <a:prstClr val="white"/>
                </a:solidFill>
              </a:rPr>
              <a:t>Закону </a:t>
            </a:r>
            <a:r>
              <a:rPr lang="ru-RU" sz="2800" b="1" dirty="0" err="1">
                <a:solidFill>
                  <a:prstClr val="white"/>
                </a:solidFill>
              </a:rPr>
              <a:t>України</a:t>
            </a:r>
            <a:r>
              <a:rPr lang="ru-RU" sz="2800" b="1" dirty="0">
                <a:solidFill>
                  <a:prstClr val="white"/>
                </a:solidFill>
              </a:rPr>
              <a:t> „Про </a:t>
            </a:r>
            <a:r>
              <a:rPr lang="ru-RU" sz="2800" b="1" dirty="0" err="1" smtClean="0">
                <a:solidFill>
                  <a:prstClr val="white"/>
                </a:solidFill>
              </a:rPr>
              <a:t>загальну</a:t>
            </a:r>
            <a:r>
              <a:rPr lang="ru-RU" sz="2800" b="1" dirty="0" smtClean="0">
                <a:solidFill>
                  <a:prstClr val="white"/>
                </a:solidFill>
              </a:rPr>
              <a:t> </a:t>
            </a:r>
            <a:r>
              <a:rPr lang="ru-RU" sz="2800" b="1" dirty="0" err="1" smtClean="0">
                <a:solidFill>
                  <a:prstClr val="white"/>
                </a:solidFill>
              </a:rPr>
              <a:t>середню</a:t>
            </a:r>
            <a:r>
              <a:rPr lang="ru-RU" sz="2800" b="1" dirty="0" smtClean="0">
                <a:solidFill>
                  <a:prstClr val="white"/>
                </a:solidFill>
              </a:rPr>
              <a:t> </a:t>
            </a:r>
            <a:r>
              <a:rPr lang="ru-RU" sz="2800" b="1" dirty="0" err="1" smtClean="0">
                <a:solidFill>
                  <a:prstClr val="white"/>
                </a:solidFill>
              </a:rPr>
              <a:t>освіту</a:t>
            </a:r>
            <a:r>
              <a:rPr lang="ru-RU" sz="2800" b="1" dirty="0" smtClean="0">
                <a:solidFill>
                  <a:prstClr val="white"/>
                </a:solidFill>
              </a:rPr>
              <a:t>”:</a:t>
            </a:r>
          </a:p>
          <a:p>
            <a:endParaRPr lang="ru-RU" sz="2800" b="1" dirty="0" smtClean="0">
              <a:solidFill>
                <a:prstClr val="white"/>
              </a:solidFill>
            </a:endParaRPr>
          </a:p>
          <a:p>
            <a:r>
              <a:rPr lang="uk-UA" sz="2000" b="1" dirty="0" smtClean="0">
                <a:solidFill>
                  <a:prstClr val="white"/>
                </a:solidFill>
              </a:rPr>
              <a:t>Вступ. Законодавство України про загальну середню освіту.</a:t>
            </a:r>
          </a:p>
          <a:p>
            <a:r>
              <a:rPr lang="uk-UA" sz="2000" b="1" dirty="0" smtClean="0">
                <a:solidFill>
                  <a:prstClr val="white"/>
                </a:solidFill>
              </a:rPr>
              <a:t>1.	Характеристика навчального закладу.</a:t>
            </a:r>
          </a:p>
          <a:p>
            <a:r>
              <a:rPr lang="uk-UA" sz="2000" b="1" dirty="0" smtClean="0">
                <a:solidFill>
                  <a:prstClr val="white"/>
                </a:solidFill>
              </a:rPr>
              <a:t>2.	Педагогічний аналіз за минулий рік. Пріоритетні цілі і завдання, що забезпечують реалізацію права на освіту на новий навчальний рік.</a:t>
            </a:r>
          </a:p>
          <a:p>
            <a:r>
              <a:rPr lang="uk-UA" sz="2000" b="1" dirty="0" smtClean="0">
                <a:solidFill>
                  <a:prstClr val="white"/>
                </a:solidFill>
              </a:rPr>
              <a:t>3.	Організація навчально-виховного процесу.</a:t>
            </a:r>
          </a:p>
          <a:p>
            <a:r>
              <a:rPr lang="uk-UA" sz="2000" b="1" dirty="0" smtClean="0">
                <a:solidFill>
                  <a:prstClr val="white"/>
                </a:solidFill>
              </a:rPr>
              <a:t>4.	Учасники навчально-виховного процесу.</a:t>
            </a:r>
          </a:p>
          <a:p>
            <a:r>
              <a:rPr lang="uk-UA" sz="2000" b="1" dirty="0" smtClean="0">
                <a:solidFill>
                  <a:prstClr val="white"/>
                </a:solidFill>
              </a:rPr>
              <a:t>5.	Норми і положення Державного стандарту загальної середньої освіти.</a:t>
            </a:r>
          </a:p>
          <a:p>
            <a:r>
              <a:rPr lang="uk-UA" sz="2000" b="1" dirty="0" smtClean="0">
                <a:solidFill>
                  <a:prstClr val="white"/>
                </a:solidFill>
              </a:rPr>
              <a:t>6.	Організація контролю та керівництва освітнім закладом.</a:t>
            </a:r>
          </a:p>
          <a:p>
            <a:r>
              <a:rPr lang="uk-UA" sz="2000" b="1" dirty="0" smtClean="0">
                <a:solidFill>
                  <a:prstClr val="white"/>
                </a:solidFill>
              </a:rPr>
              <a:t>7.	Науково-методичне забезпечення.</a:t>
            </a:r>
          </a:p>
          <a:p>
            <a:r>
              <a:rPr lang="uk-UA" sz="2000" b="1" dirty="0" smtClean="0">
                <a:solidFill>
                  <a:prstClr val="white"/>
                </a:solidFill>
              </a:rPr>
              <a:t>8.	Фінансово-господарська діяльність, матеріально-технічна база.</a:t>
            </a:r>
          </a:p>
          <a:p>
            <a:r>
              <a:rPr lang="uk-UA" sz="2000" b="1" dirty="0" smtClean="0">
                <a:solidFill>
                  <a:prstClr val="white"/>
                </a:solidFill>
              </a:rPr>
              <a:t>9.	Міжнародне співробітництво.</a:t>
            </a:r>
          </a:p>
          <a:p>
            <a:endParaRPr lang="ru-RU" sz="2800" b="1" dirty="0" smtClean="0">
              <a:solidFill>
                <a:prstClr val="white"/>
              </a:solidFill>
            </a:endParaRPr>
          </a:p>
          <a:p>
            <a:endParaRPr lang="uk-UA" sz="2000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3" y="647029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59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b="1" dirty="0" smtClean="0">
              <a:solidFill>
                <a:prstClr val="white"/>
              </a:solidFill>
            </a:endParaRPr>
          </a:p>
          <a:p>
            <a:pPr algn="ctr"/>
            <a:r>
              <a:rPr lang="uk-UA" sz="2800" b="1" dirty="0" smtClean="0">
                <a:solidFill>
                  <a:prstClr val="white"/>
                </a:solidFill>
              </a:rPr>
              <a:t>ТИПОВІ ФОРМИ  ФІКСАЦІЇ ПЛАНУ</a:t>
            </a: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2" y="647029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053924"/>
              </p:ext>
            </p:extLst>
          </p:nvPr>
        </p:nvGraphicFramePr>
        <p:xfrm>
          <a:off x="536575" y="1231832"/>
          <a:ext cx="8070850" cy="4717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Документ" r:id="rId4" imgW="6031977" imgH="2633462" progId="Word.Document.12">
                  <p:embed/>
                </p:oleObj>
              </mc:Choice>
              <mc:Fallback>
                <p:oleObj name="Документ" r:id="rId4" imgW="6031977" imgH="263346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6575" y="1231832"/>
                        <a:ext cx="8070850" cy="4717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674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2105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5084" y="277725"/>
            <a:ext cx="83433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b="1" dirty="0" smtClean="0">
              <a:solidFill>
                <a:prstClr val="white"/>
              </a:solidFill>
            </a:endParaRPr>
          </a:p>
          <a:p>
            <a:pPr algn="ctr"/>
            <a:r>
              <a:rPr lang="uk-UA" sz="2800" b="1" dirty="0" smtClean="0">
                <a:solidFill>
                  <a:prstClr val="white"/>
                </a:solidFill>
              </a:rPr>
              <a:t>ТИПОВІ ФОРМИ  ФІКСАЦІЇ ПЛАНУ</a:t>
            </a:r>
          </a:p>
          <a:p>
            <a:pPr algn="ctr"/>
            <a:r>
              <a:rPr lang="uk-UA" sz="1600" b="1" u="sng" dirty="0" smtClean="0">
                <a:solidFill>
                  <a:prstClr val="white"/>
                </a:solidFill>
              </a:rPr>
              <a:t>Розділ 2. Забезпечення конституційного права громадян на освіту</a:t>
            </a:r>
          </a:p>
          <a:p>
            <a:pPr algn="ctr"/>
            <a:r>
              <a:rPr lang="uk-UA" sz="1600" b="1" dirty="0" smtClean="0">
                <a:solidFill>
                  <a:prstClr val="white"/>
                </a:solidFill>
              </a:rPr>
              <a:t>Мета: забезпечити оптимальне функціонування школи як цілісної соціально-педагогічної системи, створити умови для ефективної діяльності всіх підсистем</a:t>
            </a:r>
          </a:p>
          <a:p>
            <a:pPr algn="ctr"/>
            <a:endParaRPr lang="ru-RU" sz="2800" b="1" dirty="0" smtClean="0">
              <a:solidFill>
                <a:prstClr val="white"/>
              </a:solidFill>
            </a:endParaRPr>
          </a:p>
          <a:p>
            <a:endParaRPr lang="ru-RU" sz="2800" b="1" dirty="0" smtClean="0">
              <a:solidFill>
                <a:prstClr val="white"/>
              </a:solidFill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228184" y="5949280"/>
            <a:ext cx="2304256" cy="36004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79646">
                    <a:lumMod val="60000"/>
                    <a:lumOff val="40000"/>
                  </a:srgbClr>
                </a:solidFill>
              </a:rPr>
              <a:t>РІЧНЕ ПЛАНУВАННЯ</a:t>
            </a:r>
            <a:endParaRPr lang="uk-UA" b="1" dirty="0">
              <a:solidFill>
                <a:srgbClr val="F7964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8962" y="6470295"/>
            <a:ext cx="2895600" cy="365125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освіти</a:t>
            </a:r>
            <a:r>
              <a:rPr lang="ru-RU" dirty="0" smtClean="0">
                <a:solidFill>
                  <a:srgbClr val="00B050"/>
                </a:solidFill>
              </a:rPr>
              <a:t>, 05.06.2015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037099"/>
              </p:ext>
            </p:extLst>
          </p:nvPr>
        </p:nvGraphicFramePr>
        <p:xfrm>
          <a:off x="898525" y="1892300"/>
          <a:ext cx="7567613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Документ" r:id="rId4" imgW="7764923" imgH="4457016" progId="Word.Document.12">
                  <p:embed/>
                </p:oleObj>
              </mc:Choice>
              <mc:Fallback>
                <p:oleObj name="Документ" r:id="rId4" imgW="7764923" imgH="44570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8525" y="1892300"/>
                        <a:ext cx="7567613" cy="435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768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958</Words>
  <Application>Microsoft Office PowerPoint</Application>
  <PresentationFormat>Экран (4:3)</PresentationFormat>
  <Paragraphs>208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123</cp:lastModifiedBy>
  <cp:revision>48</cp:revision>
  <dcterms:modified xsi:type="dcterms:W3CDTF">2014-06-04T12:31:07Z</dcterms:modified>
</cp:coreProperties>
</file>